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Lst>
  <p:sldSz cx="18288000" cy="10287000"/>
  <p:notesSz cx="6858000" cy="9144000"/>
  <p:embeddedFontLst>
    <p:embeddedFont>
      <p:font typeface="Source Sans Pro" charset="1" panose="020B0503030403020204"/>
      <p:regular r:id="rId6"/>
    </p:embeddedFont>
    <p:embeddedFont>
      <p:font typeface="Source Sans Pro Bold" charset="1" panose="020B0703030403020204"/>
      <p:regular r:id="rId7"/>
    </p:embeddedFont>
    <p:embeddedFont>
      <p:font typeface="Source Sans Pro Italics" charset="1" panose="020B0503030403090204"/>
      <p:regular r:id="rId8"/>
    </p:embeddedFont>
    <p:embeddedFont>
      <p:font typeface="Source Sans Pro Bold Italics" charset="1" panose="020B070303040309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Public Sans" charset="1" panose="00000000000000000000"/>
      <p:regular r:id="rId14"/>
    </p:embeddedFont>
    <p:embeddedFont>
      <p:font typeface="Public Sans Bold" charset="1" panose="00000000000000000000"/>
      <p:regular r:id="rId15"/>
    </p:embeddedFont>
    <p:embeddedFont>
      <p:font typeface="Public Sans Italics" charset="1" panose="00000000000000000000"/>
      <p:regular r:id="rId16"/>
    </p:embeddedFont>
    <p:embeddedFont>
      <p:font typeface="Public Sans Bold Italics" charset="1" panose="00000000000000000000"/>
      <p:regular r:id="rId17"/>
    </p:embeddedFont>
    <p:embeddedFont>
      <p:font typeface="Public Sans Thin" charset="1" panose="00000000000000000000"/>
      <p:regular r:id="rId18"/>
    </p:embeddedFont>
    <p:embeddedFont>
      <p:font typeface="Public Sans Thin Italics" charset="1" panose="00000000000000000000"/>
      <p:regular r:id="rId19"/>
    </p:embeddedFont>
    <p:embeddedFont>
      <p:font typeface="Public Sans Medium" charset="1" panose="00000000000000000000"/>
      <p:regular r:id="rId20"/>
    </p:embeddedFont>
    <p:embeddedFont>
      <p:font typeface="Public Sans Medium Italics" charset="1" panose="00000000000000000000"/>
      <p:regular r:id="rId21"/>
    </p:embeddedFont>
    <p:embeddedFont>
      <p:font typeface="Public Sans Heavy" charset="1" panose="00000000000000000000"/>
      <p:regular r:id="rId22"/>
    </p:embeddedFont>
    <p:embeddedFont>
      <p:font typeface="Public Sans Heavy Italics"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grpSp>
        <p:nvGrpSpPr>
          <p:cNvPr name="Group 3" id="3"/>
          <p:cNvGrpSpPr/>
          <p:nvPr/>
        </p:nvGrpSpPr>
        <p:grpSpPr>
          <a:xfrm rot="0">
            <a:off x="0" y="-35248"/>
            <a:ext cx="18288000" cy="10322248"/>
            <a:chOff x="0" y="0"/>
            <a:chExt cx="3475695" cy="1961778"/>
          </a:xfrm>
        </p:grpSpPr>
        <p:sp>
          <p:nvSpPr>
            <p:cNvPr name="Freeform 4" id="4"/>
            <p:cNvSpPr/>
            <p:nvPr/>
          </p:nvSpPr>
          <p:spPr>
            <a:xfrm flipH="false" flipV="false" rot="0">
              <a:off x="0" y="0"/>
              <a:ext cx="3475695" cy="1961778"/>
            </a:xfrm>
            <a:custGeom>
              <a:avLst/>
              <a:gdLst/>
              <a:ahLst/>
              <a:cxnLst/>
              <a:rect r="r" b="b" t="t" l="l"/>
              <a:pathLst>
                <a:path h="1961778" w="3475695">
                  <a:moveTo>
                    <a:pt x="0" y="0"/>
                  </a:moveTo>
                  <a:lnTo>
                    <a:pt x="3475695" y="0"/>
                  </a:lnTo>
                  <a:lnTo>
                    <a:pt x="3475695" y="1961778"/>
                  </a:lnTo>
                  <a:lnTo>
                    <a:pt x="0" y="1961778"/>
                  </a:lnTo>
                  <a:close/>
                </a:path>
              </a:pathLst>
            </a:custGeom>
            <a:solidFill>
              <a:srgbClr val="FFFFFF">
                <a:alpha val="84706"/>
              </a:srgbClr>
            </a:solidFill>
          </p:spPr>
        </p:sp>
      </p:grpSp>
      <p:grpSp>
        <p:nvGrpSpPr>
          <p:cNvPr name="Group 5" id="5"/>
          <p:cNvGrpSpPr/>
          <p:nvPr/>
        </p:nvGrpSpPr>
        <p:grpSpPr>
          <a:xfrm rot="0">
            <a:off x="8080711" y="3175839"/>
            <a:ext cx="2126578" cy="2126578"/>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A6FB0"/>
            </a:solidFill>
          </p:spPr>
        </p:sp>
      </p:grpSp>
      <p:sp>
        <p:nvSpPr>
          <p:cNvPr name="Freeform 7" id="7"/>
          <p:cNvSpPr/>
          <p:nvPr/>
        </p:nvSpPr>
        <p:spPr>
          <a:xfrm flipH="false" flipV="false" rot="0">
            <a:off x="8498948" y="3718999"/>
            <a:ext cx="1290104" cy="1161093"/>
          </a:xfrm>
          <a:custGeom>
            <a:avLst/>
            <a:gdLst/>
            <a:ahLst/>
            <a:cxnLst/>
            <a:rect r="r" b="b" t="t" l="l"/>
            <a:pathLst>
              <a:path h="1161093" w="1290104">
                <a:moveTo>
                  <a:pt x="0" y="0"/>
                </a:moveTo>
                <a:lnTo>
                  <a:pt x="1290104" y="0"/>
                </a:lnTo>
                <a:lnTo>
                  <a:pt x="1290104" y="1161094"/>
                </a:lnTo>
                <a:lnTo>
                  <a:pt x="0" y="11610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1210628"/>
            <a:ext cx="495587" cy="495587"/>
          </a:xfrm>
          <a:custGeom>
            <a:avLst/>
            <a:gdLst/>
            <a:ahLst/>
            <a:cxnLst/>
            <a:rect r="r" b="b" t="t" l="l"/>
            <a:pathLst>
              <a:path h="495587" w="495587">
                <a:moveTo>
                  <a:pt x="0" y="0"/>
                </a:moveTo>
                <a:lnTo>
                  <a:pt x="495587" y="0"/>
                </a:lnTo>
                <a:lnTo>
                  <a:pt x="495587" y="495587"/>
                </a:lnTo>
                <a:lnTo>
                  <a:pt x="0" y="4955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2267977" y="5501661"/>
            <a:ext cx="13752046" cy="2494190"/>
          </a:xfrm>
          <a:prstGeom prst="rect">
            <a:avLst/>
          </a:prstGeom>
        </p:spPr>
        <p:txBody>
          <a:bodyPr anchor="t" rtlCol="false" tIns="0" lIns="0" bIns="0" rIns="0">
            <a:spAutoFit/>
          </a:bodyPr>
          <a:lstStyle/>
          <a:p>
            <a:pPr algn="ctr">
              <a:lnSpc>
                <a:spcPts val="10049"/>
              </a:lnSpc>
            </a:pPr>
            <a:r>
              <a:rPr lang="en-US" sz="7178">
                <a:solidFill>
                  <a:srgbClr val="1A6FB0"/>
                </a:solidFill>
                <a:latin typeface="Public Sans Heavy"/>
              </a:rPr>
              <a:t>ASSIGNMENT: DATA SCIENCE</a:t>
            </a:r>
          </a:p>
        </p:txBody>
      </p:sp>
      <p:sp>
        <p:nvSpPr>
          <p:cNvPr name="TextBox 10" id="10"/>
          <p:cNvSpPr txBox="true"/>
          <p:nvPr/>
        </p:nvSpPr>
        <p:spPr>
          <a:xfrm rot="0">
            <a:off x="1648872" y="1078056"/>
            <a:ext cx="3996654" cy="780415"/>
          </a:xfrm>
          <a:prstGeom prst="rect">
            <a:avLst/>
          </a:prstGeom>
        </p:spPr>
        <p:txBody>
          <a:bodyPr anchor="t" rtlCol="false" tIns="0" lIns="0" bIns="0" rIns="0">
            <a:spAutoFit/>
          </a:bodyPr>
          <a:lstStyle/>
          <a:p>
            <a:pPr>
              <a:lnSpc>
                <a:spcPts val="3184"/>
              </a:lnSpc>
            </a:pPr>
            <a:r>
              <a:rPr lang="en-US" sz="2274">
                <a:solidFill>
                  <a:srgbClr val="1A6FB0"/>
                </a:solidFill>
                <a:latin typeface="Source Sans Pro"/>
              </a:rPr>
              <a:t>muskansinha3002@gmail.com</a:t>
            </a:r>
          </a:p>
          <a:p>
            <a:pPr>
              <a:lnSpc>
                <a:spcPts val="3184"/>
              </a:lnSpc>
            </a:pPr>
            <a:r>
              <a:rPr lang="en-US" sz="2274">
                <a:solidFill>
                  <a:srgbClr val="1A6FB0"/>
                </a:solidFill>
                <a:latin typeface="Source Sans Pro"/>
              </a:rPr>
              <a:t>+91 9892748585</a:t>
            </a:r>
          </a:p>
        </p:txBody>
      </p:sp>
      <p:sp>
        <p:nvSpPr>
          <p:cNvPr name="TextBox 11" id="11"/>
          <p:cNvSpPr txBox="true"/>
          <p:nvPr/>
        </p:nvSpPr>
        <p:spPr>
          <a:xfrm rot="0">
            <a:off x="4717862" y="7948226"/>
            <a:ext cx="8537367" cy="422275"/>
          </a:xfrm>
          <a:prstGeom prst="rect">
            <a:avLst/>
          </a:prstGeom>
        </p:spPr>
        <p:txBody>
          <a:bodyPr anchor="t" rtlCol="false" tIns="0" lIns="0" bIns="0" rIns="0">
            <a:spAutoFit/>
          </a:bodyPr>
          <a:lstStyle/>
          <a:p>
            <a:pPr algn="ctr">
              <a:lnSpc>
                <a:spcPts val="3499"/>
              </a:lnSpc>
            </a:pPr>
            <a:r>
              <a:rPr lang="en-US" sz="2499">
                <a:solidFill>
                  <a:srgbClr val="1A6FB0"/>
                </a:solidFill>
                <a:latin typeface="Source Sans Pro"/>
              </a:rPr>
              <a:t>Muskan Sinha</a:t>
            </a:r>
          </a:p>
        </p:txBody>
      </p:sp>
      <p:sp>
        <p:nvSpPr>
          <p:cNvPr name="TextBox 12" id="12"/>
          <p:cNvSpPr txBox="true"/>
          <p:nvPr/>
        </p:nvSpPr>
        <p:spPr>
          <a:xfrm rot="0">
            <a:off x="15160437" y="1078056"/>
            <a:ext cx="2098863" cy="380365"/>
          </a:xfrm>
          <a:prstGeom prst="rect">
            <a:avLst/>
          </a:prstGeom>
        </p:spPr>
        <p:txBody>
          <a:bodyPr anchor="t" rtlCol="false" tIns="0" lIns="0" bIns="0" rIns="0">
            <a:spAutoFit/>
          </a:bodyPr>
          <a:lstStyle/>
          <a:p>
            <a:pPr algn="r">
              <a:lnSpc>
                <a:spcPts val="3184"/>
              </a:lnSpc>
            </a:pPr>
            <a:r>
              <a:rPr lang="en-US" sz="2274">
                <a:solidFill>
                  <a:srgbClr val="1A6FB0"/>
                </a:solidFill>
                <a:latin typeface="Source Sans Pro"/>
              </a:rPr>
              <a:t>28</a:t>
            </a:r>
            <a:r>
              <a:rPr lang="en-US" sz="2274">
                <a:solidFill>
                  <a:srgbClr val="1A6FB0"/>
                </a:solidFill>
                <a:latin typeface="Source Sans Pro"/>
              </a:rPr>
              <a:t>-02-2024</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4882" y="1696006"/>
            <a:ext cx="13194255" cy="7976173"/>
            <a:chOff x="0" y="0"/>
            <a:chExt cx="3475030" cy="2100720"/>
          </a:xfrm>
        </p:grpSpPr>
        <p:sp>
          <p:nvSpPr>
            <p:cNvPr name="Freeform 3" id="3"/>
            <p:cNvSpPr/>
            <p:nvPr/>
          </p:nvSpPr>
          <p:spPr>
            <a:xfrm flipH="false" flipV="false" rot="0">
              <a:off x="0" y="0"/>
              <a:ext cx="3475030" cy="2100720"/>
            </a:xfrm>
            <a:custGeom>
              <a:avLst/>
              <a:gdLst/>
              <a:ahLst/>
              <a:cxnLst/>
              <a:rect r="r" b="b" t="t" l="l"/>
              <a:pathLst>
                <a:path h="2100720" w="3475030">
                  <a:moveTo>
                    <a:pt x="29925" y="0"/>
                  </a:moveTo>
                  <a:lnTo>
                    <a:pt x="3445105" y="0"/>
                  </a:lnTo>
                  <a:cubicBezTo>
                    <a:pt x="3453042" y="0"/>
                    <a:pt x="3460653" y="3153"/>
                    <a:pt x="3466265" y="8765"/>
                  </a:cubicBezTo>
                  <a:cubicBezTo>
                    <a:pt x="3471877" y="14377"/>
                    <a:pt x="3475030" y="21988"/>
                    <a:pt x="3475030" y="29925"/>
                  </a:cubicBezTo>
                  <a:lnTo>
                    <a:pt x="3475030" y="2070796"/>
                  </a:lnTo>
                  <a:cubicBezTo>
                    <a:pt x="3475030" y="2078732"/>
                    <a:pt x="3471877" y="2086344"/>
                    <a:pt x="3466265" y="2091956"/>
                  </a:cubicBezTo>
                  <a:cubicBezTo>
                    <a:pt x="3460653" y="2097568"/>
                    <a:pt x="3453042" y="2100720"/>
                    <a:pt x="3445105" y="2100720"/>
                  </a:cubicBezTo>
                  <a:lnTo>
                    <a:pt x="29925" y="2100720"/>
                  </a:lnTo>
                  <a:cubicBezTo>
                    <a:pt x="21988" y="2100720"/>
                    <a:pt x="14377" y="2097568"/>
                    <a:pt x="8765" y="2091956"/>
                  </a:cubicBezTo>
                  <a:cubicBezTo>
                    <a:pt x="3153" y="2086344"/>
                    <a:pt x="0" y="2078732"/>
                    <a:pt x="0" y="2070796"/>
                  </a:cubicBezTo>
                  <a:lnTo>
                    <a:pt x="0" y="29925"/>
                  </a:lnTo>
                  <a:cubicBezTo>
                    <a:pt x="0" y="21988"/>
                    <a:pt x="3153" y="14377"/>
                    <a:pt x="8765" y="8765"/>
                  </a:cubicBezTo>
                  <a:cubicBezTo>
                    <a:pt x="14377" y="3153"/>
                    <a:pt x="21988" y="0"/>
                    <a:pt x="29925" y="0"/>
                  </a:cubicBezTo>
                  <a:close/>
                </a:path>
              </a:pathLst>
            </a:custGeom>
            <a:solidFill>
              <a:srgbClr val="E2E9ED"/>
            </a:solidFill>
          </p:spPr>
        </p:sp>
        <p:sp>
          <p:nvSpPr>
            <p:cNvPr name="TextBox 4" id="4"/>
            <p:cNvSpPr txBox="true"/>
            <p:nvPr/>
          </p:nvSpPr>
          <p:spPr>
            <a:xfrm>
              <a:off x="0" y="-47625"/>
              <a:ext cx="3475030" cy="2148345"/>
            </a:xfrm>
            <a:prstGeom prst="rect">
              <a:avLst/>
            </a:prstGeom>
          </p:spPr>
          <p:txBody>
            <a:bodyPr anchor="ctr" rtlCol="false" tIns="50800" lIns="50800" bIns="50800" rIns="50800"/>
            <a:lstStyle/>
            <a:p>
              <a:pPr algn="ctr">
                <a:lnSpc>
                  <a:spcPts val="3317"/>
                </a:lnSpc>
              </a:pPr>
            </a:p>
          </p:txBody>
        </p:sp>
      </p:grpSp>
      <p:sp>
        <p:nvSpPr>
          <p:cNvPr name="Freeform 5" id="5"/>
          <p:cNvSpPr/>
          <p:nvPr/>
        </p:nvSpPr>
        <p:spPr>
          <a:xfrm flipH="false" flipV="false" rot="0">
            <a:off x="1606321" y="2064598"/>
            <a:ext cx="12469980" cy="7005971"/>
          </a:xfrm>
          <a:custGeom>
            <a:avLst/>
            <a:gdLst/>
            <a:ahLst/>
            <a:cxnLst/>
            <a:rect r="r" b="b" t="t" l="l"/>
            <a:pathLst>
              <a:path h="7005971" w="12469980">
                <a:moveTo>
                  <a:pt x="0" y="0"/>
                </a:moveTo>
                <a:lnTo>
                  <a:pt x="12469980" y="0"/>
                </a:lnTo>
                <a:lnTo>
                  <a:pt x="12469980" y="7005971"/>
                </a:lnTo>
                <a:lnTo>
                  <a:pt x="0" y="7005971"/>
                </a:lnTo>
                <a:lnTo>
                  <a:pt x="0" y="0"/>
                </a:lnTo>
                <a:close/>
              </a:path>
            </a:pathLst>
          </a:custGeom>
          <a:blipFill>
            <a:blip r:embed="rId2"/>
            <a:stretch>
              <a:fillRect l="-67021" t="-85425" r="-57893" b="-39758"/>
            </a:stretch>
          </a:blipFill>
        </p:spPr>
      </p:sp>
      <p:sp>
        <p:nvSpPr>
          <p:cNvPr name="TextBox 6" id="6"/>
          <p:cNvSpPr txBox="true"/>
          <p:nvPr/>
        </p:nvSpPr>
        <p:spPr>
          <a:xfrm rot="0">
            <a:off x="3713689" y="338139"/>
            <a:ext cx="10860623" cy="690561"/>
          </a:xfrm>
          <a:prstGeom prst="rect">
            <a:avLst/>
          </a:prstGeom>
        </p:spPr>
        <p:txBody>
          <a:bodyPr anchor="t" rtlCol="false" tIns="0" lIns="0" bIns="0" rIns="0">
            <a:spAutoFit/>
          </a:bodyPr>
          <a:lstStyle/>
          <a:p>
            <a:pPr>
              <a:lnSpc>
                <a:spcPts val="5512"/>
              </a:lnSpc>
            </a:pPr>
            <a:r>
              <a:rPr lang="en-US" sz="3937">
                <a:solidFill>
                  <a:srgbClr val="1A6FB0"/>
                </a:solidFill>
                <a:latin typeface="Public Sans Heavy"/>
              </a:rPr>
              <a:t>TOP 10 MOST COMMON OPENING STYLES</a:t>
            </a:r>
          </a:p>
        </p:txBody>
      </p:sp>
      <p:sp>
        <p:nvSpPr>
          <p:cNvPr name="TextBox 7" id="7"/>
          <p:cNvSpPr txBox="true"/>
          <p:nvPr/>
        </p:nvSpPr>
        <p:spPr>
          <a:xfrm rot="0">
            <a:off x="14801645" y="2535430"/>
            <a:ext cx="2771620" cy="6270743"/>
          </a:xfrm>
          <a:prstGeom prst="rect">
            <a:avLst/>
          </a:prstGeom>
        </p:spPr>
        <p:txBody>
          <a:bodyPr anchor="t" rtlCol="false" tIns="0" lIns="0" bIns="0" rIns="0">
            <a:spAutoFit/>
          </a:bodyPr>
          <a:lstStyle/>
          <a:p>
            <a:pPr algn="just">
              <a:lnSpc>
                <a:spcPts val="4543"/>
              </a:lnSpc>
            </a:pPr>
            <a:r>
              <a:rPr lang="en-US" sz="3245">
                <a:solidFill>
                  <a:srgbClr val="045B8C"/>
                </a:solidFill>
                <a:latin typeface="Source Sans Pro"/>
              </a:rPr>
              <a:t>We can see from the graph that </a:t>
            </a:r>
            <a:r>
              <a:rPr lang="en-US" sz="3245">
                <a:solidFill>
                  <a:srgbClr val="045B8C"/>
                </a:solidFill>
                <a:latin typeface="Source Sans Pro Bold"/>
              </a:rPr>
              <a:t>A00 </a:t>
            </a:r>
            <a:r>
              <a:rPr lang="en-US" sz="3245">
                <a:solidFill>
                  <a:srgbClr val="045B8C"/>
                </a:solidFill>
                <a:latin typeface="Source Sans Pro"/>
              </a:rPr>
              <a:t>is the most common opening style by the players followed by </a:t>
            </a:r>
            <a:r>
              <a:rPr lang="en-US" sz="3245">
                <a:solidFill>
                  <a:srgbClr val="045B8C"/>
                </a:solidFill>
                <a:latin typeface="Source Sans Pro Bold"/>
              </a:rPr>
              <a:t>C00, D00</a:t>
            </a:r>
            <a:r>
              <a:rPr lang="en-US" sz="3245">
                <a:solidFill>
                  <a:srgbClr val="045B8C"/>
                </a:solidFill>
                <a:latin typeface="Source Sans Pro"/>
              </a:rPr>
              <a:t> and so on represented alongside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0331" y="2111396"/>
            <a:ext cx="11663317" cy="7362047"/>
          </a:xfrm>
          <a:custGeom>
            <a:avLst/>
            <a:gdLst/>
            <a:ahLst/>
            <a:cxnLst/>
            <a:rect r="r" b="b" t="t" l="l"/>
            <a:pathLst>
              <a:path h="7362047" w="11663317">
                <a:moveTo>
                  <a:pt x="0" y="0"/>
                </a:moveTo>
                <a:lnTo>
                  <a:pt x="11663317" y="0"/>
                </a:lnTo>
                <a:lnTo>
                  <a:pt x="11663317" y="7362048"/>
                </a:lnTo>
                <a:lnTo>
                  <a:pt x="0" y="7362048"/>
                </a:lnTo>
                <a:lnTo>
                  <a:pt x="0" y="0"/>
                </a:lnTo>
                <a:close/>
              </a:path>
            </a:pathLst>
          </a:custGeom>
          <a:blipFill>
            <a:blip r:embed="rId2"/>
            <a:stretch>
              <a:fillRect l="0" t="0" r="0" b="0"/>
            </a:stretch>
          </a:blipFill>
        </p:spPr>
      </p:sp>
      <p:sp>
        <p:nvSpPr>
          <p:cNvPr name="TextBox 3" id="3"/>
          <p:cNvSpPr txBox="true"/>
          <p:nvPr/>
        </p:nvSpPr>
        <p:spPr>
          <a:xfrm rot="0">
            <a:off x="12505246" y="3288886"/>
            <a:ext cx="4461164" cy="4949919"/>
          </a:xfrm>
          <a:prstGeom prst="rect">
            <a:avLst/>
          </a:prstGeom>
        </p:spPr>
        <p:txBody>
          <a:bodyPr anchor="t" rtlCol="false" tIns="0" lIns="0" bIns="0" rIns="0">
            <a:spAutoFit/>
          </a:bodyPr>
          <a:lstStyle/>
          <a:p>
            <a:pPr algn="just">
              <a:lnSpc>
                <a:spcPts val="4369"/>
              </a:lnSpc>
            </a:pPr>
            <a:r>
              <a:rPr lang="en-US" sz="3121">
                <a:solidFill>
                  <a:srgbClr val="1A6FB0"/>
                </a:solidFill>
                <a:latin typeface="Source Sans Pro"/>
              </a:rPr>
              <a:t>Since there is correlation of 1 between created_at</a:t>
            </a:r>
          </a:p>
          <a:p>
            <a:pPr algn="just">
              <a:lnSpc>
                <a:spcPts val="4369"/>
              </a:lnSpc>
            </a:pPr>
            <a:r>
              <a:rPr lang="en-US" sz="3121">
                <a:solidFill>
                  <a:srgbClr val="1A6FB0"/>
                </a:solidFill>
                <a:latin typeface="Source Sans Pro"/>
              </a:rPr>
              <a:t> ( Start time) and last_move _at (End Time). It depicts that both the values are equal from which we can conclude that there is an error in data set</a:t>
            </a:r>
          </a:p>
        </p:txBody>
      </p:sp>
      <p:sp>
        <p:nvSpPr>
          <p:cNvPr name="TextBox 4" id="4"/>
          <p:cNvSpPr txBox="true"/>
          <p:nvPr/>
        </p:nvSpPr>
        <p:spPr>
          <a:xfrm rot="0">
            <a:off x="2052154" y="942975"/>
            <a:ext cx="8115300" cy="648016"/>
          </a:xfrm>
          <a:prstGeom prst="rect">
            <a:avLst/>
          </a:prstGeom>
        </p:spPr>
        <p:txBody>
          <a:bodyPr anchor="t" rtlCol="false" tIns="0" lIns="0" bIns="0" rIns="0">
            <a:spAutoFit/>
          </a:bodyPr>
          <a:lstStyle/>
          <a:p>
            <a:pPr>
              <a:lnSpc>
                <a:spcPts val="5232"/>
              </a:lnSpc>
            </a:pPr>
            <a:r>
              <a:rPr lang="en-US" sz="3737">
                <a:solidFill>
                  <a:srgbClr val="1A6FB0"/>
                </a:solidFill>
                <a:latin typeface="Public Sans Heavy"/>
              </a:rPr>
              <a:t>CORRELATION &amp; HEATMAP</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253628" y="3911141"/>
            <a:ext cx="7391766" cy="3339465"/>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1A6FB0"/>
                </a:solidFill>
                <a:latin typeface="Source Sans Pro"/>
              </a:rPr>
              <a:t>Chess is complex: There are just too many possible moves and positions to guarantee a win from the opening.</a:t>
            </a:r>
          </a:p>
          <a:p>
            <a:pPr algn="just" marL="518160" indent="-259080" lvl="1">
              <a:lnSpc>
                <a:spcPts val="3359"/>
              </a:lnSpc>
              <a:buFont typeface="Arial"/>
              <a:buChar char="•"/>
            </a:pPr>
            <a:r>
              <a:rPr lang="en-US" sz="2400">
                <a:solidFill>
                  <a:srgbClr val="1A6FB0"/>
                </a:solidFill>
                <a:latin typeface="Source Sans Pro"/>
              </a:rPr>
              <a:t>Players matter: A skilled player can overcome an "unfavorable" opening with smart tactics.</a:t>
            </a:r>
          </a:p>
          <a:p>
            <a:pPr algn="just" marL="518160" indent="-259080" lvl="1">
              <a:lnSpc>
                <a:spcPts val="3359"/>
              </a:lnSpc>
              <a:buFont typeface="Arial"/>
              <a:buChar char="•"/>
            </a:pPr>
            <a:r>
              <a:rPr lang="en-US" sz="2400">
                <a:solidFill>
                  <a:srgbClr val="1A6FB0"/>
                </a:solidFill>
                <a:latin typeface="Source Sans Pro"/>
              </a:rPr>
              <a:t>The game evolves: The opening is just the beginning, and later moves can totally change the course of the game.</a:t>
            </a:r>
          </a:p>
        </p:txBody>
      </p:sp>
      <p:sp>
        <p:nvSpPr>
          <p:cNvPr name="TextBox 3" id="3"/>
          <p:cNvSpPr txBox="true"/>
          <p:nvPr/>
        </p:nvSpPr>
        <p:spPr>
          <a:xfrm rot="0">
            <a:off x="9528609" y="3701591"/>
            <a:ext cx="6683623" cy="3758565"/>
          </a:xfrm>
          <a:prstGeom prst="rect">
            <a:avLst/>
          </a:prstGeom>
        </p:spPr>
        <p:txBody>
          <a:bodyPr anchor="t" rtlCol="false" tIns="0" lIns="0" bIns="0" rIns="0">
            <a:spAutoFit/>
          </a:bodyPr>
          <a:lstStyle/>
          <a:p>
            <a:pPr algn="just" marL="518160" indent="-259080" lvl="1">
              <a:lnSpc>
                <a:spcPts val="3359"/>
              </a:lnSpc>
              <a:buFont typeface="Arial"/>
              <a:buChar char="•"/>
            </a:pPr>
            <a:r>
              <a:rPr lang="en-US" sz="2400">
                <a:solidFill>
                  <a:srgbClr val="1A6FB0"/>
                </a:solidFill>
                <a:latin typeface="Source Sans Pro"/>
              </a:rPr>
              <a:t>While predicting the winner based on opening features isn't always reliable, it can offer some insights:</a:t>
            </a:r>
          </a:p>
          <a:p>
            <a:pPr algn="just" marL="518160" indent="-259080" lvl="1">
              <a:lnSpc>
                <a:spcPts val="3359"/>
              </a:lnSpc>
              <a:buFont typeface="Arial"/>
              <a:buChar char="•"/>
            </a:pPr>
            <a:r>
              <a:rPr lang="en-US" sz="2400">
                <a:solidFill>
                  <a:srgbClr val="1A6FB0"/>
                </a:solidFill>
                <a:latin typeface="Source Sans Pro"/>
              </a:rPr>
              <a:t>Chess engines: They analyze positions and suggest the most likely outcome based on their "knowledge."</a:t>
            </a:r>
          </a:p>
          <a:p>
            <a:pPr algn="just" marL="518160" indent="-259080" lvl="1">
              <a:lnSpc>
                <a:spcPts val="3359"/>
              </a:lnSpc>
              <a:buFont typeface="Arial"/>
              <a:buChar char="•"/>
            </a:pPr>
            <a:r>
              <a:rPr lang="en-US" sz="2400">
                <a:solidFill>
                  <a:srgbClr val="1A6FB0"/>
                </a:solidFill>
                <a:latin typeface="Source Sans Pro"/>
              </a:rPr>
              <a:t>Statistical analysis: Studies show certain opening styles might favor one player based on their skill and strategy.</a:t>
            </a:r>
          </a:p>
        </p:txBody>
      </p:sp>
      <p:sp>
        <p:nvSpPr>
          <p:cNvPr name="TextBox 4" id="4"/>
          <p:cNvSpPr txBox="true"/>
          <p:nvPr/>
        </p:nvSpPr>
        <p:spPr>
          <a:xfrm rot="0">
            <a:off x="1028700" y="8092143"/>
            <a:ext cx="16230600" cy="825627"/>
          </a:xfrm>
          <a:prstGeom prst="rect">
            <a:avLst/>
          </a:prstGeom>
        </p:spPr>
        <p:txBody>
          <a:bodyPr anchor="t" rtlCol="false" tIns="0" lIns="0" bIns="0" rIns="0">
            <a:spAutoFit/>
          </a:bodyPr>
          <a:lstStyle/>
          <a:p>
            <a:pPr algn="ctr">
              <a:lnSpc>
                <a:spcPts val="3317"/>
              </a:lnSpc>
              <a:spcBef>
                <a:spcPct val="0"/>
              </a:spcBef>
            </a:pPr>
            <a:r>
              <a:rPr lang="en-US" sz="2369">
                <a:solidFill>
                  <a:srgbClr val="1A6FB0"/>
                </a:solidFill>
                <a:latin typeface="Source Sans Pro"/>
              </a:rPr>
              <a:t>So, the answer is yes, but with limitations. Predicting the winner based solely on opening features is not foolproof. The real game is decided by the players' skill, experience, and strategic choices.</a:t>
            </a:r>
          </a:p>
        </p:txBody>
      </p:sp>
      <p:sp>
        <p:nvSpPr>
          <p:cNvPr name="TextBox 5" id="5"/>
          <p:cNvSpPr txBox="true"/>
          <p:nvPr/>
        </p:nvSpPr>
        <p:spPr>
          <a:xfrm rot="0">
            <a:off x="2873415" y="981075"/>
            <a:ext cx="12541171" cy="1360932"/>
          </a:xfrm>
          <a:prstGeom prst="rect">
            <a:avLst/>
          </a:prstGeom>
        </p:spPr>
        <p:txBody>
          <a:bodyPr anchor="t" rtlCol="false" tIns="0" lIns="0" bIns="0" rIns="0">
            <a:spAutoFit/>
          </a:bodyPr>
          <a:lstStyle/>
          <a:p>
            <a:pPr algn="ctr">
              <a:lnSpc>
                <a:spcPts val="3877"/>
              </a:lnSpc>
            </a:pPr>
            <a:r>
              <a:rPr lang="en-US" sz="2769">
                <a:solidFill>
                  <a:srgbClr val="1A6FB0"/>
                </a:solidFill>
                <a:latin typeface="Source Sans Pro Bold"/>
              </a:rPr>
              <a:t>QUESTION:</a:t>
            </a:r>
          </a:p>
          <a:p>
            <a:pPr algn="ctr">
              <a:lnSpc>
                <a:spcPts val="3597"/>
              </a:lnSpc>
              <a:spcBef>
                <a:spcPct val="0"/>
              </a:spcBef>
            </a:pPr>
            <a:r>
              <a:rPr lang="en-US" sz="2569">
                <a:solidFill>
                  <a:srgbClr val="1A6FB0"/>
                </a:solidFill>
                <a:latin typeface="Source Sans Pro"/>
              </a:rPr>
              <a:t>Using the opening moves, opening styles, color, and other features, Is it</a:t>
            </a:r>
          </a:p>
          <a:p>
            <a:pPr algn="ctr">
              <a:lnSpc>
                <a:spcPts val="3597"/>
              </a:lnSpc>
              <a:spcBef>
                <a:spcPct val="0"/>
              </a:spcBef>
            </a:pPr>
            <a:r>
              <a:rPr lang="en-US" sz="2569">
                <a:solidFill>
                  <a:srgbClr val="1A6FB0"/>
                </a:solidFill>
                <a:latin typeface="Source Sans Pro"/>
              </a:rPr>
              <a:t>possible to predict the winner of a match to a certain degree? Explain your answer.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grpSp>
        <p:nvGrpSpPr>
          <p:cNvPr name="Group 3" id="3"/>
          <p:cNvGrpSpPr/>
          <p:nvPr/>
        </p:nvGrpSpPr>
        <p:grpSpPr>
          <a:xfrm rot="0">
            <a:off x="0" y="-35248"/>
            <a:ext cx="18288000" cy="10322248"/>
            <a:chOff x="0" y="0"/>
            <a:chExt cx="3475695" cy="1961778"/>
          </a:xfrm>
        </p:grpSpPr>
        <p:sp>
          <p:nvSpPr>
            <p:cNvPr name="Freeform 4" id="4"/>
            <p:cNvSpPr/>
            <p:nvPr/>
          </p:nvSpPr>
          <p:spPr>
            <a:xfrm flipH="false" flipV="false" rot="0">
              <a:off x="0" y="0"/>
              <a:ext cx="3475695" cy="1961778"/>
            </a:xfrm>
            <a:custGeom>
              <a:avLst/>
              <a:gdLst/>
              <a:ahLst/>
              <a:cxnLst/>
              <a:rect r="r" b="b" t="t" l="l"/>
              <a:pathLst>
                <a:path h="1961778" w="3475695">
                  <a:moveTo>
                    <a:pt x="0" y="0"/>
                  </a:moveTo>
                  <a:lnTo>
                    <a:pt x="3475695" y="0"/>
                  </a:lnTo>
                  <a:lnTo>
                    <a:pt x="3475695" y="1961778"/>
                  </a:lnTo>
                  <a:lnTo>
                    <a:pt x="0" y="1961778"/>
                  </a:lnTo>
                  <a:close/>
                </a:path>
              </a:pathLst>
            </a:custGeom>
            <a:solidFill>
              <a:srgbClr val="FFFFFF">
                <a:alpha val="84706"/>
              </a:srgbClr>
            </a:solidFill>
          </p:spPr>
        </p:sp>
      </p:grpSp>
      <p:grpSp>
        <p:nvGrpSpPr>
          <p:cNvPr name="Group 5" id="5"/>
          <p:cNvGrpSpPr/>
          <p:nvPr/>
        </p:nvGrpSpPr>
        <p:grpSpPr>
          <a:xfrm rot="0">
            <a:off x="8080711" y="3175839"/>
            <a:ext cx="2126578" cy="2126578"/>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8B9EB"/>
            </a:solidFill>
          </p:spPr>
        </p:sp>
      </p:grpSp>
      <p:sp>
        <p:nvSpPr>
          <p:cNvPr name="Freeform 7" id="7"/>
          <p:cNvSpPr/>
          <p:nvPr/>
        </p:nvSpPr>
        <p:spPr>
          <a:xfrm flipH="false" flipV="false" rot="0">
            <a:off x="8498948" y="3718999"/>
            <a:ext cx="1290104" cy="1161093"/>
          </a:xfrm>
          <a:custGeom>
            <a:avLst/>
            <a:gdLst/>
            <a:ahLst/>
            <a:cxnLst/>
            <a:rect r="r" b="b" t="t" l="l"/>
            <a:pathLst>
              <a:path h="1161093" w="1290104">
                <a:moveTo>
                  <a:pt x="0" y="0"/>
                </a:moveTo>
                <a:lnTo>
                  <a:pt x="1290104" y="0"/>
                </a:lnTo>
                <a:lnTo>
                  <a:pt x="1290104" y="1161094"/>
                </a:lnTo>
                <a:lnTo>
                  <a:pt x="0" y="11610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605077" y="5501661"/>
            <a:ext cx="15077846" cy="1227365"/>
          </a:xfrm>
          <a:prstGeom prst="rect">
            <a:avLst/>
          </a:prstGeom>
        </p:spPr>
        <p:txBody>
          <a:bodyPr anchor="t" rtlCol="false" tIns="0" lIns="0" bIns="0" rIns="0">
            <a:spAutoFit/>
          </a:bodyPr>
          <a:lstStyle/>
          <a:p>
            <a:pPr algn="ctr">
              <a:lnSpc>
                <a:spcPts val="10049"/>
              </a:lnSpc>
            </a:pPr>
            <a:r>
              <a:rPr lang="en-US" sz="7178">
                <a:solidFill>
                  <a:srgbClr val="1A6FB0"/>
                </a:solidFill>
                <a:latin typeface="Public Sans Heavy"/>
              </a:rPr>
              <a:t>THANK YOU</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7741201" y="8269866"/>
            <a:ext cx="3330445" cy="807861"/>
            <a:chOff x="0" y="0"/>
            <a:chExt cx="2952474" cy="716177"/>
          </a:xfrm>
        </p:grpSpPr>
        <p:sp>
          <p:nvSpPr>
            <p:cNvPr name="Freeform 3" id="3"/>
            <p:cNvSpPr/>
            <p:nvPr/>
          </p:nvSpPr>
          <p:spPr>
            <a:xfrm flipH="false" flipV="false" rot="0">
              <a:off x="0" y="0"/>
              <a:ext cx="2952474" cy="716178"/>
            </a:xfrm>
            <a:custGeom>
              <a:avLst/>
              <a:gdLst/>
              <a:ahLst/>
              <a:cxnLst/>
              <a:rect r="r" b="b" t="t" l="l"/>
              <a:pathLst>
                <a:path h="716178" w="2952474">
                  <a:moveTo>
                    <a:pt x="2828014" y="716177"/>
                  </a:moveTo>
                  <a:lnTo>
                    <a:pt x="124460" y="716177"/>
                  </a:lnTo>
                  <a:cubicBezTo>
                    <a:pt x="55880" y="716177"/>
                    <a:pt x="0" y="660297"/>
                    <a:pt x="0" y="591717"/>
                  </a:cubicBezTo>
                  <a:lnTo>
                    <a:pt x="0" y="124460"/>
                  </a:lnTo>
                  <a:cubicBezTo>
                    <a:pt x="0" y="55880"/>
                    <a:pt x="55880" y="0"/>
                    <a:pt x="124460" y="0"/>
                  </a:cubicBezTo>
                  <a:lnTo>
                    <a:pt x="2828014" y="0"/>
                  </a:lnTo>
                  <a:cubicBezTo>
                    <a:pt x="2896594" y="0"/>
                    <a:pt x="2952474" y="55880"/>
                    <a:pt x="2952474" y="124460"/>
                  </a:cubicBezTo>
                  <a:lnTo>
                    <a:pt x="2952474" y="591718"/>
                  </a:lnTo>
                  <a:cubicBezTo>
                    <a:pt x="2952474" y="660297"/>
                    <a:pt x="2896594" y="716178"/>
                    <a:pt x="2828014" y="716178"/>
                  </a:cubicBezTo>
                  <a:close/>
                </a:path>
              </a:pathLst>
            </a:custGeom>
            <a:solidFill>
              <a:srgbClr val="78B9EB"/>
            </a:solidFill>
          </p:spPr>
        </p:sp>
      </p:grpSp>
      <p:sp>
        <p:nvSpPr>
          <p:cNvPr name="TextBox 4" id="4"/>
          <p:cNvSpPr txBox="true"/>
          <p:nvPr/>
        </p:nvSpPr>
        <p:spPr>
          <a:xfrm rot="0">
            <a:off x="3141604" y="885825"/>
            <a:ext cx="12004791" cy="1129856"/>
          </a:xfrm>
          <a:prstGeom prst="rect">
            <a:avLst/>
          </a:prstGeom>
        </p:spPr>
        <p:txBody>
          <a:bodyPr anchor="t" rtlCol="false" tIns="0" lIns="0" bIns="0" rIns="0">
            <a:spAutoFit/>
          </a:bodyPr>
          <a:lstStyle/>
          <a:p>
            <a:pPr algn="ctr">
              <a:lnSpc>
                <a:spcPts val="9124"/>
              </a:lnSpc>
            </a:pPr>
            <a:r>
              <a:rPr lang="en-US" sz="6517">
                <a:solidFill>
                  <a:srgbClr val="1A6FB0"/>
                </a:solidFill>
                <a:latin typeface="Public Sans Heavy"/>
              </a:rPr>
              <a:t>PROBLEM STATEMENT</a:t>
            </a:r>
          </a:p>
        </p:txBody>
      </p:sp>
      <p:sp>
        <p:nvSpPr>
          <p:cNvPr name="TextBox 5" id="5"/>
          <p:cNvSpPr txBox="true"/>
          <p:nvPr/>
        </p:nvSpPr>
        <p:spPr>
          <a:xfrm rot="0">
            <a:off x="3047720" y="3807834"/>
            <a:ext cx="12192559" cy="2537981"/>
          </a:xfrm>
          <a:prstGeom prst="rect">
            <a:avLst/>
          </a:prstGeom>
        </p:spPr>
        <p:txBody>
          <a:bodyPr anchor="t" rtlCol="false" tIns="0" lIns="0" bIns="0" rIns="0">
            <a:spAutoFit/>
          </a:bodyPr>
          <a:lstStyle/>
          <a:p>
            <a:pPr algn="ctr">
              <a:lnSpc>
                <a:spcPts val="10261"/>
              </a:lnSpc>
            </a:pPr>
            <a:r>
              <a:rPr lang="en-US" sz="7329">
                <a:solidFill>
                  <a:srgbClr val="1A6FB0"/>
                </a:solidFill>
                <a:latin typeface="Source Sans Pro"/>
              </a:rPr>
              <a:t>Predicting Chess Match Outcomes on Lichess.com</a:t>
            </a:r>
          </a:p>
        </p:txBody>
      </p:sp>
      <p:sp>
        <p:nvSpPr>
          <p:cNvPr name="TextBox 6" id="6"/>
          <p:cNvSpPr txBox="true"/>
          <p:nvPr/>
        </p:nvSpPr>
        <p:spPr>
          <a:xfrm rot="0">
            <a:off x="7682487" y="8484884"/>
            <a:ext cx="3447874" cy="330835"/>
          </a:xfrm>
          <a:prstGeom prst="rect">
            <a:avLst/>
          </a:prstGeom>
        </p:spPr>
        <p:txBody>
          <a:bodyPr anchor="t" rtlCol="false" tIns="0" lIns="0" bIns="0" rIns="0">
            <a:spAutoFit/>
          </a:bodyPr>
          <a:lstStyle/>
          <a:p>
            <a:pPr algn="ctr">
              <a:lnSpc>
                <a:spcPts val="2765"/>
              </a:lnSpc>
            </a:pPr>
            <a:r>
              <a:rPr lang="en-US" sz="1975">
                <a:solidFill>
                  <a:srgbClr val="1A6FB0"/>
                </a:solidFill>
                <a:latin typeface="Source Sans Pro"/>
              </a:rPr>
              <a:t>Lets Get Started</a:t>
            </a:r>
          </a:p>
        </p:txBody>
      </p:sp>
      <p:sp>
        <p:nvSpPr>
          <p:cNvPr name="TextBox 7" id="7"/>
          <p:cNvSpPr txBox="true"/>
          <p:nvPr/>
        </p:nvSpPr>
        <p:spPr>
          <a:xfrm rot="0">
            <a:off x="5137741" y="6583621"/>
            <a:ext cx="8537367" cy="422275"/>
          </a:xfrm>
          <a:prstGeom prst="rect">
            <a:avLst/>
          </a:prstGeom>
        </p:spPr>
        <p:txBody>
          <a:bodyPr anchor="t" rtlCol="false" tIns="0" lIns="0" bIns="0" rIns="0">
            <a:spAutoFit/>
          </a:bodyPr>
          <a:lstStyle/>
          <a:p>
            <a:pPr algn="ctr">
              <a:lnSpc>
                <a:spcPts val="3499"/>
              </a:lnSpc>
            </a:pPr>
            <a:r>
              <a:rPr lang="en-US" sz="2499">
                <a:solidFill>
                  <a:srgbClr val="1A6FB0"/>
                </a:solidFill>
                <a:latin typeface="Source Sans Pro"/>
              </a:rPr>
              <a:t>-Data Science Assignment Muskan Sinha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94881" y="5357815"/>
            <a:ext cx="15128117" cy="4393963"/>
            <a:chOff x="0" y="0"/>
            <a:chExt cx="3984360" cy="1157258"/>
          </a:xfrm>
        </p:grpSpPr>
        <p:sp>
          <p:nvSpPr>
            <p:cNvPr name="Freeform 3" id="3"/>
            <p:cNvSpPr/>
            <p:nvPr/>
          </p:nvSpPr>
          <p:spPr>
            <a:xfrm flipH="false" flipV="false" rot="0">
              <a:off x="0" y="0"/>
              <a:ext cx="3984360" cy="1157258"/>
            </a:xfrm>
            <a:custGeom>
              <a:avLst/>
              <a:gdLst/>
              <a:ahLst/>
              <a:cxnLst/>
              <a:rect r="r" b="b" t="t" l="l"/>
              <a:pathLst>
                <a:path h="1157258" w="3984360">
                  <a:moveTo>
                    <a:pt x="26100" y="0"/>
                  </a:moveTo>
                  <a:lnTo>
                    <a:pt x="3958260" y="0"/>
                  </a:lnTo>
                  <a:cubicBezTo>
                    <a:pt x="3965182" y="0"/>
                    <a:pt x="3971821" y="2750"/>
                    <a:pt x="3976715" y="7644"/>
                  </a:cubicBezTo>
                  <a:cubicBezTo>
                    <a:pt x="3981610" y="12539"/>
                    <a:pt x="3984360" y="19178"/>
                    <a:pt x="3984360" y="26100"/>
                  </a:cubicBezTo>
                  <a:lnTo>
                    <a:pt x="3984360" y="1131158"/>
                  </a:lnTo>
                  <a:cubicBezTo>
                    <a:pt x="3984360" y="1145572"/>
                    <a:pt x="3972675" y="1157258"/>
                    <a:pt x="3958260" y="1157258"/>
                  </a:cubicBezTo>
                  <a:lnTo>
                    <a:pt x="26100" y="1157258"/>
                  </a:lnTo>
                  <a:cubicBezTo>
                    <a:pt x="11685" y="1157258"/>
                    <a:pt x="0" y="1145572"/>
                    <a:pt x="0" y="1131158"/>
                  </a:cubicBezTo>
                  <a:lnTo>
                    <a:pt x="0" y="26100"/>
                  </a:lnTo>
                  <a:cubicBezTo>
                    <a:pt x="0" y="11685"/>
                    <a:pt x="11685" y="0"/>
                    <a:pt x="26100" y="0"/>
                  </a:cubicBezTo>
                  <a:close/>
                </a:path>
              </a:pathLst>
            </a:custGeom>
            <a:solidFill>
              <a:srgbClr val="E2E9ED"/>
            </a:solidFill>
          </p:spPr>
        </p:sp>
        <p:sp>
          <p:nvSpPr>
            <p:cNvPr name="TextBox 4" id="4"/>
            <p:cNvSpPr txBox="true"/>
            <p:nvPr/>
          </p:nvSpPr>
          <p:spPr>
            <a:xfrm>
              <a:off x="0" y="-47625"/>
              <a:ext cx="3984360" cy="1204883"/>
            </a:xfrm>
            <a:prstGeom prst="rect">
              <a:avLst/>
            </a:prstGeom>
          </p:spPr>
          <p:txBody>
            <a:bodyPr anchor="ctr" rtlCol="false" tIns="50800" lIns="50800" bIns="50800" rIns="50800"/>
            <a:lstStyle/>
            <a:p>
              <a:pPr algn="ctr">
                <a:lnSpc>
                  <a:spcPts val="3317"/>
                </a:lnSpc>
              </a:pPr>
            </a:p>
          </p:txBody>
        </p:sp>
      </p:grpSp>
      <p:pic>
        <p:nvPicPr>
          <p:cNvPr name="Picture 5" id="5"/>
          <p:cNvPicPr>
            <a:picLocks noChangeAspect="true"/>
          </p:cNvPicPr>
          <p:nvPr/>
        </p:nvPicPr>
        <p:blipFill>
          <a:blip r:embed="rId2"/>
          <a:stretch>
            <a:fillRect/>
          </a:stretch>
        </p:blipFill>
        <p:spPr>
          <a:xfrm rot="0">
            <a:off x="2631876" y="6362471"/>
            <a:ext cx="2857060" cy="2857060"/>
          </a:xfrm>
          <a:prstGeom prst="rect">
            <a:avLst/>
          </a:prstGeom>
        </p:spPr>
      </p:pic>
      <p:pic>
        <p:nvPicPr>
          <p:cNvPr name="Picture 6" id="6"/>
          <p:cNvPicPr>
            <a:picLocks noChangeAspect="true"/>
          </p:cNvPicPr>
          <p:nvPr/>
        </p:nvPicPr>
        <p:blipFill>
          <a:blip r:embed="rId3"/>
          <a:stretch>
            <a:fillRect/>
          </a:stretch>
        </p:blipFill>
        <p:spPr>
          <a:xfrm rot="0">
            <a:off x="7279126" y="6362464"/>
            <a:ext cx="2857144" cy="2857144"/>
          </a:xfrm>
          <a:prstGeom prst="rect">
            <a:avLst/>
          </a:prstGeom>
        </p:spPr>
      </p:pic>
      <p:sp>
        <p:nvSpPr>
          <p:cNvPr name="TextBox 7" id="7"/>
          <p:cNvSpPr txBox="true"/>
          <p:nvPr/>
        </p:nvSpPr>
        <p:spPr>
          <a:xfrm rot="0">
            <a:off x="1658719" y="1115999"/>
            <a:ext cx="5428446" cy="1962466"/>
          </a:xfrm>
          <a:prstGeom prst="rect">
            <a:avLst/>
          </a:prstGeom>
        </p:spPr>
        <p:txBody>
          <a:bodyPr anchor="t" rtlCol="false" tIns="0" lIns="0" bIns="0" rIns="0">
            <a:spAutoFit/>
          </a:bodyPr>
          <a:lstStyle/>
          <a:p>
            <a:pPr>
              <a:lnSpc>
                <a:spcPts val="5232"/>
              </a:lnSpc>
            </a:pPr>
            <a:r>
              <a:rPr lang="en-US" sz="3737">
                <a:solidFill>
                  <a:srgbClr val="1A6FB0"/>
                </a:solidFill>
                <a:latin typeface="Public Sans Heavy"/>
              </a:rPr>
              <a:t>GENERAL TRENDS OF WHITE PLAYERS VS. BLACK PLAYERS:</a:t>
            </a:r>
          </a:p>
        </p:txBody>
      </p:sp>
      <p:sp>
        <p:nvSpPr>
          <p:cNvPr name="TextBox 8" id="8"/>
          <p:cNvSpPr txBox="true"/>
          <p:nvPr/>
        </p:nvSpPr>
        <p:spPr>
          <a:xfrm rot="0">
            <a:off x="6462380" y="5592689"/>
            <a:ext cx="5593119" cy="565238"/>
          </a:xfrm>
          <a:prstGeom prst="rect">
            <a:avLst/>
          </a:prstGeom>
        </p:spPr>
        <p:txBody>
          <a:bodyPr anchor="t" rtlCol="false" tIns="0" lIns="0" bIns="0" rIns="0">
            <a:spAutoFit/>
          </a:bodyPr>
          <a:lstStyle/>
          <a:p>
            <a:pPr>
              <a:lnSpc>
                <a:spcPts val="4671"/>
              </a:lnSpc>
            </a:pPr>
            <a:r>
              <a:rPr lang="en-US" sz="3336">
                <a:solidFill>
                  <a:srgbClr val="1A6FB0"/>
                </a:solidFill>
                <a:latin typeface="Source Sans Pro Bold"/>
              </a:rPr>
              <a:t>Win rates for White vs. Black</a:t>
            </a:r>
          </a:p>
        </p:txBody>
      </p:sp>
      <p:sp>
        <p:nvSpPr>
          <p:cNvPr name="TextBox 9" id="9"/>
          <p:cNvSpPr txBox="true"/>
          <p:nvPr/>
        </p:nvSpPr>
        <p:spPr>
          <a:xfrm rot="0">
            <a:off x="10017238" y="6709579"/>
            <a:ext cx="1751461" cy="931545"/>
          </a:xfrm>
          <a:prstGeom prst="rect">
            <a:avLst/>
          </a:prstGeom>
        </p:spPr>
        <p:txBody>
          <a:bodyPr anchor="t" rtlCol="false" tIns="0" lIns="0" bIns="0" rIns="0">
            <a:spAutoFit/>
          </a:bodyPr>
          <a:lstStyle/>
          <a:p>
            <a:pPr>
              <a:lnSpc>
                <a:spcPts val="3779"/>
              </a:lnSpc>
            </a:pPr>
            <a:r>
              <a:rPr lang="en-US" sz="2699">
                <a:solidFill>
                  <a:srgbClr val="1A6FB0"/>
                </a:solidFill>
                <a:latin typeface="Source Sans Pro"/>
              </a:rPr>
              <a:t>Win rates for Black</a:t>
            </a:r>
          </a:p>
        </p:txBody>
      </p:sp>
      <p:sp>
        <p:nvSpPr>
          <p:cNvPr name="TextBox 10" id="10"/>
          <p:cNvSpPr txBox="true"/>
          <p:nvPr/>
        </p:nvSpPr>
        <p:spPr>
          <a:xfrm rot="0">
            <a:off x="1658719" y="3174066"/>
            <a:ext cx="5751265" cy="1298575"/>
          </a:xfrm>
          <a:prstGeom prst="rect">
            <a:avLst/>
          </a:prstGeom>
        </p:spPr>
        <p:txBody>
          <a:bodyPr anchor="t" rtlCol="false" tIns="0" lIns="0" bIns="0" rIns="0">
            <a:spAutoFit/>
          </a:bodyPr>
          <a:lstStyle/>
          <a:p>
            <a:pPr>
              <a:lnSpc>
                <a:spcPts val="3499"/>
              </a:lnSpc>
            </a:pPr>
            <a:r>
              <a:rPr lang="en-US" sz="2499">
                <a:solidFill>
                  <a:srgbClr val="1A6FB0"/>
                </a:solidFill>
                <a:latin typeface="Source Sans Pro"/>
              </a:rPr>
              <a:t>We can analyze several aspects to understand the trends between White and Black players:</a:t>
            </a:r>
          </a:p>
        </p:txBody>
      </p:sp>
      <p:sp>
        <p:nvSpPr>
          <p:cNvPr name="TextBox 11" id="11"/>
          <p:cNvSpPr txBox="true"/>
          <p:nvPr/>
        </p:nvSpPr>
        <p:spPr>
          <a:xfrm rot="0">
            <a:off x="5334850" y="6709579"/>
            <a:ext cx="1681459" cy="913162"/>
          </a:xfrm>
          <a:prstGeom prst="rect">
            <a:avLst/>
          </a:prstGeom>
        </p:spPr>
        <p:txBody>
          <a:bodyPr anchor="t" rtlCol="false" tIns="0" lIns="0" bIns="0" rIns="0">
            <a:spAutoFit/>
          </a:bodyPr>
          <a:lstStyle/>
          <a:p>
            <a:pPr>
              <a:lnSpc>
                <a:spcPts val="3743"/>
              </a:lnSpc>
            </a:pPr>
            <a:r>
              <a:rPr lang="en-US" sz="2673">
                <a:solidFill>
                  <a:srgbClr val="1A6FB0"/>
                </a:solidFill>
                <a:latin typeface="Source Sans Pro"/>
              </a:rPr>
              <a:t>Win rates for White </a:t>
            </a:r>
          </a:p>
        </p:txBody>
      </p:sp>
      <p:grpSp>
        <p:nvGrpSpPr>
          <p:cNvPr name="Group 12" id="12"/>
          <p:cNvGrpSpPr/>
          <p:nvPr/>
        </p:nvGrpSpPr>
        <p:grpSpPr>
          <a:xfrm rot="0">
            <a:off x="8000338" y="845001"/>
            <a:ext cx="9457970" cy="4000984"/>
            <a:chOff x="0" y="0"/>
            <a:chExt cx="2490988" cy="1053757"/>
          </a:xfrm>
        </p:grpSpPr>
        <p:sp>
          <p:nvSpPr>
            <p:cNvPr name="Freeform 13" id="13"/>
            <p:cNvSpPr/>
            <p:nvPr/>
          </p:nvSpPr>
          <p:spPr>
            <a:xfrm flipH="false" flipV="false" rot="0">
              <a:off x="0" y="0"/>
              <a:ext cx="2490988" cy="1053757"/>
            </a:xfrm>
            <a:custGeom>
              <a:avLst/>
              <a:gdLst/>
              <a:ahLst/>
              <a:cxnLst/>
              <a:rect r="r" b="b" t="t" l="l"/>
              <a:pathLst>
                <a:path h="1053757" w="2490988">
                  <a:moveTo>
                    <a:pt x="41747" y="0"/>
                  </a:moveTo>
                  <a:lnTo>
                    <a:pt x="2449241" y="0"/>
                  </a:lnTo>
                  <a:cubicBezTo>
                    <a:pt x="2460313" y="0"/>
                    <a:pt x="2470932" y="4398"/>
                    <a:pt x="2478761" y="12227"/>
                  </a:cubicBezTo>
                  <a:cubicBezTo>
                    <a:pt x="2486590" y="20056"/>
                    <a:pt x="2490988" y="30675"/>
                    <a:pt x="2490988" y="41747"/>
                  </a:cubicBezTo>
                  <a:lnTo>
                    <a:pt x="2490988" y="1012011"/>
                  </a:lnTo>
                  <a:cubicBezTo>
                    <a:pt x="2490988" y="1035067"/>
                    <a:pt x="2472297" y="1053757"/>
                    <a:pt x="2449241" y="1053757"/>
                  </a:cubicBezTo>
                  <a:lnTo>
                    <a:pt x="41747" y="1053757"/>
                  </a:lnTo>
                  <a:cubicBezTo>
                    <a:pt x="30675" y="1053757"/>
                    <a:pt x="20056" y="1049359"/>
                    <a:pt x="12227" y="1041530"/>
                  </a:cubicBezTo>
                  <a:cubicBezTo>
                    <a:pt x="4398" y="1033701"/>
                    <a:pt x="0" y="1023083"/>
                    <a:pt x="0" y="1012011"/>
                  </a:cubicBezTo>
                  <a:lnTo>
                    <a:pt x="0" y="41747"/>
                  </a:lnTo>
                  <a:cubicBezTo>
                    <a:pt x="0" y="30675"/>
                    <a:pt x="4398" y="20056"/>
                    <a:pt x="12227" y="12227"/>
                  </a:cubicBezTo>
                  <a:cubicBezTo>
                    <a:pt x="20056" y="4398"/>
                    <a:pt x="30675" y="0"/>
                    <a:pt x="41747" y="0"/>
                  </a:cubicBezTo>
                  <a:close/>
                </a:path>
              </a:pathLst>
            </a:custGeom>
            <a:solidFill>
              <a:srgbClr val="E2E9ED"/>
            </a:solidFill>
          </p:spPr>
        </p:sp>
        <p:sp>
          <p:nvSpPr>
            <p:cNvPr name="TextBox 14" id="14"/>
            <p:cNvSpPr txBox="true"/>
            <p:nvPr/>
          </p:nvSpPr>
          <p:spPr>
            <a:xfrm>
              <a:off x="0" y="-47625"/>
              <a:ext cx="2490988" cy="1101382"/>
            </a:xfrm>
            <a:prstGeom prst="rect">
              <a:avLst/>
            </a:prstGeom>
          </p:spPr>
          <p:txBody>
            <a:bodyPr anchor="ctr" rtlCol="false" tIns="50800" lIns="50800" bIns="50800" rIns="50800"/>
            <a:lstStyle/>
            <a:p>
              <a:pPr algn="ctr">
                <a:lnSpc>
                  <a:spcPts val="3317"/>
                </a:lnSpc>
              </a:pPr>
            </a:p>
          </p:txBody>
        </p:sp>
      </p:grpSp>
      <p:pic>
        <p:nvPicPr>
          <p:cNvPr name="Picture 15" id="15"/>
          <p:cNvPicPr>
            <a:picLocks noChangeAspect="true"/>
          </p:cNvPicPr>
          <p:nvPr/>
        </p:nvPicPr>
        <p:blipFill>
          <a:blip r:embed="rId4"/>
          <a:stretch>
            <a:fillRect/>
          </a:stretch>
        </p:blipFill>
        <p:spPr>
          <a:xfrm rot="0">
            <a:off x="12424190" y="6194170"/>
            <a:ext cx="2857144" cy="2857144"/>
          </a:xfrm>
          <a:prstGeom prst="rect">
            <a:avLst/>
          </a:prstGeom>
        </p:spPr>
      </p:pic>
      <p:sp>
        <p:nvSpPr>
          <p:cNvPr name="TextBox 16" id="16"/>
          <p:cNvSpPr txBox="true"/>
          <p:nvPr/>
        </p:nvSpPr>
        <p:spPr>
          <a:xfrm rot="0">
            <a:off x="15167064" y="6709579"/>
            <a:ext cx="1751461" cy="455295"/>
          </a:xfrm>
          <a:prstGeom prst="rect">
            <a:avLst/>
          </a:prstGeom>
        </p:spPr>
        <p:txBody>
          <a:bodyPr anchor="t" rtlCol="false" tIns="0" lIns="0" bIns="0" rIns="0">
            <a:spAutoFit/>
          </a:bodyPr>
          <a:lstStyle/>
          <a:p>
            <a:pPr>
              <a:lnSpc>
                <a:spcPts val="3779"/>
              </a:lnSpc>
            </a:pPr>
            <a:r>
              <a:rPr lang="en-US" sz="2699">
                <a:solidFill>
                  <a:srgbClr val="1A6FB0"/>
                </a:solidFill>
                <a:latin typeface="Source Sans Pro"/>
              </a:rPr>
              <a:t>Draw</a:t>
            </a:r>
          </a:p>
        </p:txBody>
      </p:sp>
      <p:sp>
        <p:nvSpPr>
          <p:cNvPr name="TextBox 17" id="17"/>
          <p:cNvSpPr txBox="true"/>
          <p:nvPr/>
        </p:nvSpPr>
        <p:spPr>
          <a:xfrm rot="0">
            <a:off x="9061774" y="996248"/>
            <a:ext cx="7335097" cy="1153498"/>
          </a:xfrm>
          <a:prstGeom prst="rect">
            <a:avLst/>
          </a:prstGeom>
        </p:spPr>
        <p:txBody>
          <a:bodyPr anchor="t" rtlCol="false" tIns="0" lIns="0" bIns="0" rIns="0">
            <a:spAutoFit/>
          </a:bodyPr>
          <a:lstStyle/>
          <a:p>
            <a:pPr algn="ctr">
              <a:lnSpc>
                <a:spcPts val="4671"/>
              </a:lnSpc>
            </a:pPr>
            <a:r>
              <a:rPr lang="en-US" sz="3336">
                <a:solidFill>
                  <a:srgbClr val="1A6FB0"/>
                </a:solidFill>
                <a:latin typeface="Source Sans Pro Bold"/>
              </a:rPr>
              <a:t>Average Rating of White Players vs Black Players</a:t>
            </a:r>
          </a:p>
        </p:txBody>
      </p:sp>
      <p:grpSp>
        <p:nvGrpSpPr>
          <p:cNvPr name="Group 18" id="18"/>
          <p:cNvGrpSpPr/>
          <p:nvPr/>
        </p:nvGrpSpPr>
        <p:grpSpPr>
          <a:xfrm rot="0">
            <a:off x="8818231" y="2533939"/>
            <a:ext cx="1992658" cy="1992658"/>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8B9EB"/>
            </a:solidFill>
          </p:spPr>
        </p:sp>
      </p:grpSp>
      <p:sp>
        <p:nvSpPr>
          <p:cNvPr name="TextBox 20" id="20"/>
          <p:cNvSpPr txBox="true"/>
          <p:nvPr/>
        </p:nvSpPr>
        <p:spPr>
          <a:xfrm rot="0">
            <a:off x="10867909" y="2797868"/>
            <a:ext cx="2984854" cy="446437"/>
          </a:xfrm>
          <a:prstGeom prst="rect">
            <a:avLst/>
          </a:prstGeom>
        </p:spPr>
        <p:txBody>
          <a:bodyPr anchor="t" rtlCol="false" tIns="0" lIns="0" bIns="0" rIns="0">
            <a:spAutoFit/>
          </a:bodyPr>
          <a:lstStyle/>
          <a:p>
            <a:pPr>
              <a:lnSpc>
                <a:spcPts val="3743"/>
              </a:lnSpc>
            </a:pPr>
            <a:r>
              <a:rPr lang="en-US" sz="2673">
                <a:solidFill>
                  <a:srgbClr val="1A6FB0"/>
                </a:solidFill>
                <a:latin typeface="Source Sans Pro"/>
              </a:rPr>
              <a:t>White</a:t>
            </a:r>
          </a:p>
        </p:txBody>
      </p:sp>
      <p:sp>
        <p:nvSpPr>
          <p:cNvPr name="TextBox 21" id="21"/>
          <p:cNvSpPr txBox="true"/>
          <p:nvPr/>
        </p:nvSpPr>
        <p:spPr>
          <a:xfrm rot="0">
            <a:off x="8928765" y="3230246"/>
            <a:ext cx="1771590" cy="861219"/>
          </a:xfrm>
          <a:prstGeom prst="rect">
            <a:avLst/>
          </a:prstGeom>
        </p:spPr>
        <p:txBody>
          <a:bodyPr anchor="t" rtlCol="false" tIns="0" lIns="0" bIns="0" rIns="0">
            <a:spAutoFit/>
          </a:bodyPr>
          <a:lstStyle/>
          <a:p>
            <a:pPr algn="ctr">
              <a:lnSpc>
                <a:spcPts val="3456"/>
              </a:lnSpc>
            </a:pPr>
            <a:r>
              <a:rPr lang="en-US" sz="2468">
                <a:solidFill>
                  <a:srgbClr val="FFFFFF"/>
                </a:solidFill>
                <a:latin typeface="Source Sans Pro Bold"/>
              </a:rPr>
              <a:t>1634.18</a:t>
            </a:r>
          </a:p>
          <a:p>
            <a:pPr algn="ctr">
              <a:lnSpc>
                <a:spcPts val="3456"/>
              </a:lnSpc>
            </a:pPr>
          </a:p>
        </p:txBody>
      </p:sp>
      <p:grpSp>
        <p:nvGrpSpPr>
          <p:cNvPr name="Group 22" id="22"/>
          <p:cNvGrpSpPr/>
          <p:nvPr/>
        </p:nvGrpSpPr>
        <p:grpSpPr>
          <a:xfrm rot="0">
            <a:off x="13199299" y="2504876"/>
            <a:ext cx="1967765" cy="1967765"/>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8B9EB"/>
            </a:solidFill>
          </p:spPr>
        </p:sp>
      </p:grpSp>
      <p:sp>
        <p:nvSpPr>
          <p:cNvPr name="TextBox 24" id="24"/>
          <p:cNvSpPr txBox="true"/>
          <p:nvPr/>
        </p:nvSpPr>
        <p:spPr>
          <a:xfrm rot="0">
            <a:off x="15426098" y="2831434"/>
            <a:ext cx="2984854" cy="446437"/>
          </a:xfrm>
          <a:prstGeom prst="rect">
            <a:avLst/>
          </a:prstGeom>
        </p:spPr>
        <p:txBody>
          <a:bodyPr anchor="t" rtlCol="false" tIns="0" lIns="0" bIns="0" rIns="0">
            <a:spAutoFit/>
          </a:bodyPr>
          <a:lstStyle/>
          <a:p>
            <a:pPr>
              <a:lnSpc>
                <a:spcPts val="3743"/>
              </a:lnSpc>
            </a:pPr>
            <a:r>
              <a:rPr lang="en-US" sz="2673">
                <a:solidFill>
                  <a:srgbClr val="1A6FB0"/>
                </a:solidFill>
                <a:latin typeface="Source Sans Pro"/>
              </a:rPr>
              <a:t>Black</a:t>
            </a:r>
          </a:p>
        </p:txBody>
      </p:sp>
      <p:sp>
        <p:nvSpPr>
          <p:cNvPr name="TextBox 25" id="25"/>
          <p:cNvSpPr txBox="true"/>
          <p:nvPr/>
        </p:nvSpPr>
        <p:spPr>
          <a:xfrm rot="0">
            <a:off x="13116279" y="3230246"/>
            <a:ext cx="2050785" cy="861219"/>
          </a:xfrm>
          <a:prstGeom prst="rect">
            <a:avLst/>
          </a:prstGeom>
        </p:spPr>
        <p:txBody>
          <a:bodyPr anchor="t" rtlCol="false" tIns="0" lIns="0" bIns="0" rIns="0">
            <a:spAutoFit/>
          </a:bodyPr>
          <a:lstStyle/>
          <a:p>
            <a:pPr algn="ctr">
              <a:lnSpc>
                <a:spcPts val="3456"/>
              </a:lnSpc>
            </a:pPr>
            <a:r>
              <a:rPr lang="en-US" sz="2468">
                <a:solidFill>
                  <a:srgbClr val="FFFFFF"/>
                </a:solidFill>
                <a:latin typeface="Source Sans Pro Bold"/>
              </a:rPr>
              <a:t>1549.24</a:t>
            </a:r>
          </a:p>
          <a:p>
            <a:pPr algn="ctr">
              <a:lnSpc>
                <a:spcPts val="3456"/>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57690" y="1028700"/>
            <a:ext cx="11401610" cy="8136701"/>
            <a:chOff x="0" y="0"/>
            <a:chExt cx="3002893" cy="2142999"/>
          </a:xfrm>
        </p:grpSpPr>
        <p:sp>
          <p:nvSpPr>
            <p:cNvPr name="Freeform 3" id="3"/>
            <p:cNvSpPr/>
            <p:nvPr/>
          </p:nvSpPr>
          <p:spPr>
            <a:xfrm flipH="false" flipV="false" rot="0">
              <a:off x="0" y="0"/>
              <a:ext cx="3002893" cy="2142999"/>
            </a:xfrm>
            <a:custGeom>
              <a:avLst/>
              <a:gdLst/>
              <a:ahLst/>
              <a:cxnLst/>
              <a:rect r="r" b="b" t="t" l="l"/>
              <a:pathLst>
                <a:path h="2142999" w="3002893">
                  <a:moveTo>
                    <a:pt x="34630" y="0"/>
                  </a:moveTo>
                  <a:lnTo>
                    <a:pt x="2968263" y="0"/>
                  </a:lnTo>
                  <a:cubicBezTo>
                    <a:pt x="2987389" y="0"/>
                    <a:pt x="3002893" y="15504"/>
                    <a:pt x="3002893" y="34630"/>
                  </a:cubicBezTo>
                  <a:lnTo>
                    <a:pt x="3002893" y="2108369"/>
                  </a:lnTo>
                  <a:cubicBezTo>
                    <a:pt x="3002893" y="2117554"/>
                    <a:pt x="2999245" y="2126362"/>
                    <a:pt x="2992750" y="2132857"/>
                  </a:cubicBezTo>
                  <a:cubicBezTo>
                    <a:pt x="2986256" y="2139351"/>
                    <a:pt x="2977448" y="2142999"/>
                    <a:pt x="2968263" y="2142999"/>
                  </a:cubicBezTo>
                  <a:lnTo>
                    <a:pt x="34630" y="2142999"/>
                  </a:lnTo>
                  <a:cubicBezTo>
                    <a:pt x="25446" y="2142999"/>
                    <a:pt x="16637" y="2139351"/>
                    <a:pt x="10143" y="2132857"/>
                  </a:cubicBezTo>
                  <a:cubicBezTo>
                    <a:pt x="3649" y="2126362"/>
                    <a:pt x="0" y="2117554"/>
                    <a:pt x="0" y="2108369"/>
                  </a:cubicBezTo>
                  <a:lnTo>
                    <a:pt x="0" y="34630"/>
                  </a:lnTo>
                  <a:cubicBezTo>
                    <a:pt x="0" y="25446"/>
                    <a:pt x="3649" y="16637"/>
                    <a:pt x="10143" y="10143"/>
                  </a:cubicBezTo>
                  <a:cubicBezTo>
                    <a:pt x="16637" y="3649"/>
                    <a:pt x="25446" y="0"/>
                    <a:pt x="34630" y="0"/>
                  </a:cubicBezTo>
                  <a:close/>
                </a:path>
              </a:pathLst>
            </a:custGeom>
            <a:solidFill>
              <a:srgbClr val="E2E9ED"/>
            </a:solidFill>
          </p:spPr>
        </p:sp>
        <p:sp>
          <p:nvSpPr>
            <p:cNvPr name="TextBox 4" id="4"/>
            <p:cNvSpPr txBox="true"/>
            <p:nvPr/>
          </p:nvSpPr>
          <p:spPr>
            <a:xfrm>
              <a:off x="0" y="-47625"/>
              <a:ext cx="3002893" cy="2190624"/>
            </a:xfrm>
            <a:prstGeom prst="rect">
              <a:avLst/>
            </a:prstGeom>
          </p:spPr>
          <p:txBody>
            <a:bodyPr anchor="ctr" rtlCol="false" tIns="50800" lIns="50800" bIns="50800" rIns="50800"/>
            <a:lstStyle/>
            <a:p>
              <a:pPr algn="ctr">
                <a:lnSpc>
                  <a:spcPts val="3317"/>
                </a:lnSpc>
              </a:pPr>
            </a:p>
          </p:txBody>
        </p:sp>
      </p:grpSp>
      <p:sp>
        <p:nvSpPr>
          <p:cNvPr name="Freeform 5" id="5"/>
          <p:cNvSpPr/>
          <p:nvPr/>
        </p:nvSpPr>
        <p:spPr>
          <a:xfrm flipH="false" flipV="false" rot="0">
            <a:off x="6383578" y="1529452"/>
            <a:ext cx="10349834" cy="6666785"/>
          </a:xfrm>
          <a:custGeom>
            <a:avLst/>
            <a:gdLst/>
            <a:ahLst/>
            <a:cxnLst/>
            <a:rect r="r" b="b" t="t" l="l"/>
            <a:pathLst>
              <a:path h="6666785" w="10349834">
                <a:moveTo>
                  <a:pt x="0" y="0"/>
                </a:moveTo>
                <a:lnTo>
                  <a:pt x="10349834" y="0"/>
                </a:lnTo>
                <a:lnTo>
                  <a:pt x="10349834" y="6666785"/>
                </a:lnTo>
                <a:lnTo>
                  <a:pt x="0" y="6666785"/>
                </a:lnTo>
                <a:lnTo>
                  <a:pt x="0" y="0"/>
                </a:lnTo>
                <a:close/>
              </a:path>
            </a:pathLst>
          </a:custGeom>
          <a:blipFill>
            <a:blip r:embed="rId2"/>
            <a:stretch>
              <a:fillRect l="-64328" t="-77221" r="-66664" b="-24493"/>
            </a:stretch>
          </a:blipFill>
        </p:spPr>
      </p:sp>
      <p:sp>
        <p:nvSpPr>
          <p:cNvPr name="TextBox 6" id="6"/>
          <p:cNvSpPr txBox="true"/>
          <p:nvPr/>
        </p:nvSpPr>
        <p:spPr>
          <a:xfrm rot="0">
            <a:off x="1014681" y="1142242"/>
            <a:ext cx="5428446" cy="1305241"/>
          </a:xfrm>
          <a:prstGeom prst="rect">
            <a:avLst/>
          </a:prstGeom>
        </p:spPr>
        <p:txBody>
          <a:bodyPr anchor="t" rtlCol="false" tIns="0" lIns="0" bIns="0" rIns="0">
            <a:spAutoFit/>
          </a:bodyPr>
          <a:lstStyle/>
          <a:p>
            <a:pPr>
              <a:lnSpc>
                <a:spcPts val="5232"/>
              </a:lnSpc>
            </a:pPr>
            <a:r>
              <a:rPr lang="en-US" sz="3737">
                <a:solidFill>
                  <a:srgbClr val="1A6FB0"/>
                </a:solidFill>
                <a:latin typeface="Public Sans Heavy"/>
              </a:rPr>
              <a:t>DISTRIBUTION OF TURNS</a:t>
            </a:r>
          </a:p>
        </p:txBody>
      </p:sp>
      <p:sp>
        <p:nvSpPr>
          <p:cNvPr name="TextBox 7" id="7"/>
          <p:cNvSpPr txBox="true"/>
          <p:nvPr/>
        </p:nvSpPr>
        <p:spPr>
          <a:xfrm rot="0">
            <a:off x="1028700" y="2687969"/>
            <a:ext cx="4675327" cy="2174875"/>
          </a:xfrm>
          <a:prstGeom prst="rect">
            <a:avLst/>
          </a:prstGeom>
        </p:spPr>
        <p:txBody>
          <a:bodyPr anchor="t" rtlCol="false" tIns="0" lIns="0" bIns="0" rIns="0">
            <a:spAutoFit/>
          </a:bodyPr>
          <a:lstStyle/>
          <a:p>
            <a:pPr>
              <a:lnSpc>
                <a:spcPts val="3499"/>
              </a:lnSpc>
            </a:pPr>
            <a:r>
              <a:rPr lang="en-US" sz="2499">
                <a:solidFill>
                  <a:srgbClr val="1A6FB0"/>
                </a:solidFill>
                <a:latin typeface="Source Sans Pro"/>
              </a:rPr>
              <a:t>Visualizing Distributions and Relationships Between Variables : Distribution of turns and Frequency</a:t>
            </a:r>
          </a:p>
          <a:p>
            <a:pPr>
              <a:lnSpc>
                <a:spcPts val="3499"/>
              </a:lnSpc>
            </a:pPr>
          </a:p>
        </p:txBody>
      </p:sp>
      <p:sp>
        <p:nvSpPr>
          <p:cNvPr name="TextBox 8" id="8"/>
          <p:cNvSpPr txBox="true"/>
          <p:nvPr/>
        </p:nvSpPr>
        <p:spPr>
          <a:xfrm rot="0">
            <a:off x="1014681" y="7550060"/>
            <a:ext cx="4675327" cy="1244727"/>
          </a:xfrm>
          <a:prstGeom prst="rect">
            <a:avLst/>
          </a:prstGeom>
        </p:spPr>
        <p:txBody>
          <a:bodyPr anchor="t" rtlCol="false" tIns="0" lIns="0" bIns="0" rIns="0">
            <a:spAutoFit/>
          </a:bodyPr>
          <a:lstStyle/>
          <a:p>
            <a:pPr>
              <a:lnSpc>
                <a:spcPts val="3317"/>
              </a:lnSpc>
              <a:spcBef>
                <a:spcPct val="0"/>
              </a:spcBef>
            </a:pPr>
            <a:r>
              <a:rPr lang="en-US" sz="2369">
                <a:solidFill>
                  <a:srgbClr val="1A6FB0"/>
                </a:solidFill>
                <a:latin typeface="Source Sans Pro Bold"/>
              </a:rPr>
              <a:t>The Conclusion drawn is that Majority Matches finishes in 50 turns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124107" y="1075150"/>
            <a:ext cx="11401610" cy="8136701"/>
            <a:chOff x="0" y="0"/>
            <a:chExt cx="3002893" cy="2142999"/>
          </a:xfrm>
        </p:grpSpPr>
        <p:sp>
          <p:nvSpPr>
            <p:cNvPr name="Freeform 3" id="3"/>
            <p:cNvSpPr/>
            <p:nvPr/>
          </p:nvSpPr>
          <p:spPr>
            <a:xfrm flipH="false" flipV="false" rot="0">
              <a:off x="0" y="0"/>
              <a:ext cx="3002893" cy="2142999"/>
            </a:xfrm>
            <a:custGeom>
              <a:avLst/>
              <a:gdLst/>
              <a:ahLst/>
              <a:cxnLst/>
              <a:rect r="r" b="b" t="t" l="l"/>
              <a:pathLst>
                <a:path h="2142999" w="3002893">
                  <a:moveTo>
                    <a:pt x="34630" y="0"/>
                  </a:moveTo>
                  <a:lnTo>
                    <a:pt x="2968263" y="0"/>
                  </a:lnTo>
                  <a:cubicBezTo>
                    <a:pt x="2987389" y="0"/>
                    <a:pt x="3002893" y="15504"/>
                    <a:pt x="3002893" y="34630"/>
                  </a:cubicBezTo>
                  <a:lnTo>
                    <a:pt x="3002893" y="2108369"/>
                  </a:lnTo>
                  <a:cubicBezTo>
                    <a:pt x="3002893" y="2117554"/>
                    <a:pt x="2999245" y="2126362"/>
                    <a:pt x="2992750" y="2132857"/>
                  </a:cubicBezTo>
                  <a:cubicBezTo>
                    <a:pt x="2986256" y="2139351"/>
                    <a:pt x="2977448" y="2142999"/>
                    <a:pt x="2968263" y="2142999"/>
                  </a:cubicBezTo>
                  <a:lnTo>
                    <a:pt x="34630" y="2142999"/>
                  </a:lnTo>
                  <a:cubicBezTo>
                    <a:pt x="25446" y="2142999"/>
                    <a:pt x="16637" y="2139351"/>
                    <a:pt x="10143" y="2132857"/>
                  </a:cubicBezTo>
                  <a:cubicBezTo>
                    <a:pt x="3649" y="2126362"/>
                    <a:pt x="0" y="2117554"/>
                    <a:pt x="0" y="2108369"/>
                  </a:cubicBezTo>
                  <a:lnTo>
                    <a:pt x="0" y="34630"/>
                  </a:lnTo>
                  <a:cubicBezTo>
                    <a:pt x="0" y="25446"/>
                    <a:pt x="3649" y="16637"/>
                    <a:pt x="10143" y="10143"/>
                  </a:cubicBezTo>
                  <a:cubicBezTo>
                    <a:pt x="16637" y="3649"/>
                    <a:pt x="25446" y="0"/>
                    <a:pt x="34630" y="0"/>
                  </a:cubicBezTo>
                  <a:close/>
                </a:path>
              </a:pathLst>
            </a:custGeom>
            <a:solidFill>
              <a:srgbClr val="E2E9ED"/>
            </a:solidFill>
          </p:spPr>
        </p:sp>
        <p:sp>
          <p:nvSpPr>
            <p:cNvPr name="TextBox 4" id="4"/>
            <p:cNvSpPr txBox="true"/>
            <p:nvPr/>
          </p:nvSpPr>
          <p:spPr>
            <a:xfrm>
              <a:off x="0" y="-47625"/>
              <a:ext cx="3002893" cy="2190624"/>
            </a:xfrm>
            <a:prstGeom prst="rect">
              <a:avLst/>
            </a:prstGeom>
          </p:spPr>
          <p:txBody>
            <a:bodyPr anchor="ctr" rtlCol="false" tIns="50800" lIns="50800" bIns="50800" rIns="50800"/>
            <a:lstStyle/>
            <a:p>
              <a:pPr algn="ctr">
                <a:lnSpc>
                  <a:spcPts val="3317"/>
                </a:lnSpc>
              </a:pPr>
            </a:p>
          </p:txBody>
        </p:sp>
      </p:grpSp>
      <p:sp>
        <p:nvSpPr>
          <p:cNvPr name="Freeform 5" id="5"/>
          <p:cNvSpPr/>
          <p:nvPr/>
        </p:nvSpPr>
        <p:spPr>
          <a:xfrm flipH="false" flipV="false" rot="0">
            <a:off x="6619246" y="1336404"/>
            <a:ext cx="10411333" cy="7707091"/>
          </a:xfrm>
          <a:custGeom>
            <a:avLst/>
            <a:gdLst/>
            <a:ahLst/>
            <a:cxnLst/>
            <a:rect r="r" b="b" t="t" l="l"/>
            <a:pathLst>
              <a:path h="7707091" w="10411333">
                <a:moveTo>
                  <a:pt x="0" y="0"/>
                </a:moveTo>
                <a:lnTo>
                  <a:pt x="10411333" y="0"/>
                </a:lnTo>
                <a:lnTo>
                  <a:pt x="10411333" y="7707091"/>
                </a:lnTo>
                <a:lnTo>
                  <a:pt x="0" y="7707091"/>
                </a:lnTo>
                <a:lnTo>
                  <a:pt x="0" y="0"/>
                </a:lnTo>
                <a:close/>
              </a:path>
            </a:pathLst>
          </a:custGeom>
          <a:blipFill>
            <a:blip r:embed="rId2"/>
            <a:stretch>
              <a:fillRect l="-63986" t="-52296" r="-58006" b="-16389"/>
            </a:stretch>
          </a:blipFill>
        </p:spPr>
      </p:sp>
      <p:sp>
        <p:nvSpPr>
          <p:cNvPr name="TextBox 6" id="6"/>
          <p:cNvSpPr txBox="true"/>
          <p:nvPr/>
        </p:nvSpPr>
        <p:spPr>
          <a:xfrm rot="0">
            <a:off x="1028700" y="1204230"/>
            <a:ext cx="5428446" cy="1962466"/>
          </a:xfrm>
          <a:prstGeom prst="rect">
            <a:avLst/>
          </a:prstGeom>
        </p:spPr>
        <p:txBody>
          <a:bodyPr anchor="t" rtlCol="false" tIns="0" lIns="0" bIns="0" rIns="0">
            <a:spAutoFit/>
          </a:bodyPr>
          <a:lstStyle/>
          <a:p>
            <a:pPr>
              <a:lnSpc>
                <a:spcPts val="5232"/>
              </a:lnSpc>
            </a:pPr>
            <a:r>
              <a:rPr lang="en-US" sz="3737">
                <a:solidFill>
                  <a:srgbClr val="1A6FB0"/>
                </a:solidFill>
                <a:latin typeface="Public Sans Heavy"/>
              </a:rPr>
              <a:t>POPULAR OPENING MOVES FOR WHITE VS. BLACK.</a:t>
            </a:r>
          </a:p>
        </p:txBody>
      </p:sp>
      <p:sp>
        <p:nvSpPr>
          <p:cNvPr name="TextBox 7" id="7"/>
          <p:cNvSpPr txBox="true"/>
          <p:nvPr/>
        </p:nvSpPr>
        <p:spPr>
          <a:xfrm rot="0">
            <a:off x="1028700" y="3409466"/>
            <a:ext cx="4820228" cy="5365244"/>
          </a:xfrm>
          <a:prstGeom prst="rect">
            <a:avLst/>
          </a:prstGeom>
        </p:spPr>
        <p:txBody>
          <a:bodyPr anchor="t" rtlCol="false" tIns="0" lIns="0" bIns="0" rIns="0">
            <a:spAutoFit/>
          </a:bodyPr>
          <a:lstStyle/>
          <a:p>
            <a:pPr>
              <a:lnSpc>
                <a:spcPts val="3527"/>
              </a:lnSpc>
            </a:pPr>
            <a:r>
              <a:rPr lang="en-US" sz="2519">
                <a:solidFill>
                  <a:srgbClr val="045B8C"/>
                </a:solidFill>
                <a:latin typeface="Source Sans Pro"/>
              </a:rPr>
              <a:t>The analysis of the dataset revealed intriguing insights into the most frequently used chess openings among players on Lichess. Among the top 10 popular openings, the </a:t>
            </a:r>
            <a:r>
              <a:rPr lang="en-US" sz="2519">
                <a:solidFill>
                  <a:srgbClr val="045B8C"/>
                </a:solidFill>
                <a:latin typeface="Source Sans Pro Bold"/>
              </a:rPr>
              <a:t>Van't Kruijs Opening</a:t>
            </a:r>
            <a:r>
              <a:rPr lang="en-US" sz="2519">
                <a:solidFill>
                  <a:srgbClr val="045B8C"/>
                </a:solidFill>
                <a:latin typeface="Source Sans Pro"/>
              </a:rPr>
              <a:t> emerged as the most frequent choice.  By highlighting the prevalence of the Van't Kruijs Opening, we gain valuable insights into the playing styles and strategic preferences of the players in our dataset.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45B8C"/>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471816" y="150342"/>
            <a:ext cx="15486919" cy="9986315"/>
          </a:xfrm>
          <a:prstGeom prst="rect">
            <a:avLst/>
          </a:prstGeom>
        </p:spPr>
      </p:pic>
      <p:sp>
        <p:nvSpPr>
          <p:cNvPr name="TextBox 3" id="3"/>
          <p:cNvSpPr txBox="true"/>
          <p:nvPr/>
        </p:nvSpPr>
        <p:spPr>
          <a:xfrm rot="0">
            <a:off x="13934466" y="372429"/>
            <a:ext cx="4112378" cy="4771071"/>
          </a:xfrm>
          <a:prstGeom prst="rect">
            <a:avLst/>
          </a:prstGeom>
        </p:spPr>
        <p:txBody>
          <a:bodyPr anchor="t" rtlCol="false" tIns="0" lIns="0" bIns="0" rIns="0">
            <a:spAutoFit/>
          </a:bodyPr>
          <a:lstStyle/>
          <a:p>
            <a:pPr>
              <a:lnSpc>
                <a:spcPts val="6352"/>
              </a:lnSpc>
            </a:pPr>
            <a:r>
              <a:rPr lang="en-US" sz="4537">
                <a:solidFill>
                  <a:srgbClr val="FFFFFF"/>
                </a:solidFill>
                <a:latin typeface="Public Sans Heavy"/>
              </a:rPr>
              <a:t>TOP 10 POPULAR OPENING MOVES WITH FREQUENCY</a:t>
            </a:r>
          </a:p>
          <a:p>
            <a:pPr>
              <a:lnSpc>
                <a:spcPts val="6352"/>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22714" y="3324319"/>
            <a:ext cx="7921286" cy="4328533"/>
          </a:xfrm>
          <a:custGeom>
            <a:avLst/>
            <a:gdLst/>
            <a:ahLst/>
            <a:cxnLst/>
            <a:rect r="r" b="b" t="t" l="l"/>
            <a:pathLst>
              <a:path h="4328533" w="7921286">
                <a:moveTo>
                  <a:pt x="0" y="0"/>
                </a:moveTo>
                <a:lnTo>
                  <a:pt x="7921286" y="0"/>
                </a:lnTo>
                <a:lnTo>
                  <a:pt x="7921286" y="4328532"/>
                </a:lnTo>
                <a:lnTo>
                  <a:pt x="0" y="4328532"/>
                </a:lnTo>
                <a:lnTo>
                  <a:pt x="0" y="0"/>
                </a:lnTo>
                <a:close/>
              </a:path>
            </a:pathLst>
          </a:custGeom>
          <a:blipFill>
            <a:blip r:embed="rId2"/>
            <a:stretch>
              <a:fillRect l="-68503" t="-104718" r="-68128" b="-38866"/>
            </a:stretch>
          </a:blipFill>
        </p:spPr>
      </p:sp>
      <p:sp>
        <p:nvSpPr>
          <p:cNvPr name="Freeform 3" id="3"/>
          <p:cNvSpPr/>
          <p:nvPr/>
        </p:nvSpPr>
        <p:spPr>
          <a:xfrm flipH="false" flipV="false" rot="0">
            <a:off x="9921856" y="3324319"/>
            <a:ext cx="7137486" cy="4254842"/>
          </a:xfrm>
          <a:custGeom>
            <a:avLst/>
            <a:gdLst/>
            <a:ahLst/>
            <a:cxnLst/>
            <a:rect r="r" b="b" t="t" l="l"/>
            <a:pathLst>
              <a:path h="4254842" w="7137486">
                <a:moveTo>
                  <a:pt x="0" y="0"/>
                </a:moveTo>
                <a:lnTo>
                  <a:pt x="7137486" y="0"/>
                </a:lnTo>
                <a:lnTo>
                  <a:pt x="7137486" y="4254842"/>
                </a:lnTo>
                <a:lnTo>
                  <a:pt x="0" y="4254842"/>
                </a:lnTo>
                <a:lnTo>
                  <a:pt x="0" y="0"/>
                </a:lnTo>
                <a:close/>
              </a:path>
            </a:pathLst>
          </a:custGeom>
          <a:blipFill>
            <a:blip r:embed="rId3"/>
            <a:stretch>
              <a:fillRect l="-75302" t="-109805" r="-78778" b="-29943"/>
            </a:stretch>
          </a:blipFill>
        </p:spPr>
      </p:sp>
      <p:sp>
        <p:nvSpPr>
          <p:cNvPr name="TextBox 4" id="4"/>
          <p:cNvSpPr txBox="true"/>
          <p:nvPr/>
        </p:nvSpPr>
        <p:spPr>
          <a:xfrm rot="0">
            <a:off x="7209985" y="1480484"/>
            <a:ext cx="4309229" cy="647954"/>
          </a:xfrm>
          <a:prstGeom prst="rect">
            <a:avLst/>
          </a:prstGeom>
        </p:spPr>
        <p:txBody>
          <a:bodyPr anchor="t" rtlCol="false" tIns="0" lIns="0" bIns="0" rIns="0">
            <a:spAutoFit/>
          </a:bodyPr>
          <a:lstStyle/>
          <a:p>
            <a:pPr>
              <a:lnSpc>
                <a:spcPts val="5236"/>
              </a:lnSpc>
            </a:pPr>
            <a:r>
              <a:rPr lang="en-US" sz="3740">
                <a:solidFill>
                  <a:srgbClr val="1A6FB0"/>
                </a:solidFill>
                <a:latin typeface="Public Sans Heavy"/>
              </a:rPr>
              <a:t>PLAYER RATINGS</a:t>
            </a:r>
          </a:p>
        </p:txBody>
      </p:sp>
      <p:sp>
        <p:nvSpPr>
          <p:cNvPr name="TextBox 5" id="5"/>
          <p:cNvSpPr txBox="true"/>
          <p:nvPr/>
        </p:nvSpPr>
        <p:spPr>
          <a:xfrm rot="0">
            <a:off x="1070007" y="7950073"/>
            <a:ext cx="7614476" cy="422275"/>
          </a:xfrm>
          <a:prstGeom prst="rect">
            <a:avLst/>
          </a:prstGeom>
        </p:spPr>
        <p:txBody>
          <a:bodyPr anchor="t" rtlCol="false" tIns="0" lIns="0" bIns="0" rIns="0">
            <a:spAutoFit/>
          </a:bodyPr>
          <a:lstStyle/>
          <a:p>
            <a:pPr algn="ctr">
              <a:lnSpc>
                <a:spcPts val="3499"/>
              </a:lnSpc>
            </a:pPr>
            <a:r>
              <a:rPr lang="en-US" sz="2499">
                <a:solidFill>
                  <a:srgbClr val="1A6FB0"/>
                </a:solidFill>
                <a:latin typeface="Source Sans Pro"/>
                <a:ea typeface="Source Sans Pro"/>
              </a:rPr>
              <a:t>Majority (3272) of Black Player Rating was 1500 ± 100</a:t>
            </a:r>
          </a:p>
        </p:txBody>
      </p:sp>
      <p:sp>
        <p:nvSpPr>
          <p:cNvPr name="TextBox 6" id="6"/>
          <p:cNvSpPr txBox="true"/>
          <p:nvPr/>
        </p:nvSpPr>
        <p:spPr>
          <a:xfrm rot="0">
            <a:off x="9683361" y="7950073"/>
            <a:ext cx="7614476" cy="422275"/>
          </a:xfrm>
          <a:prstGeom prst="rect">
            <a:avLst/>
          </a:prstGeom>
        </p:spPr>
        <p:txBody>
          <a:bodyPr anchor="t" rtlCol="false" tIns="0" lIns="0" bIns="0" rIns="0">
            <a:spAutoFit/>
          </a:bodyPr>
          <a:lstStyle/>
          <a:p>
            <a:pPr algn="ctr">
              <a:lnSpc>
                <a:spcPts val="3499"/>
              </a:lnSpc>
            </a:pPr>
            <a:r>
              <a:rPr lang="en-US" sz="2499">
                <a:solidFill>
                  <a:srgbClr val="1A6FB0"/>
                </a:solidFill>
                <a:latin typeface="Source Sans Pro"/>
                <a:ea typeface="Source Sans Pro"/>
              </a:rPr>
              <a:t>Majority (3246) of White Player Rating was 1500 ± 100</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391452"/>
            <a:ext cx="8417057" cy="5668680"/>
            <a:chOff x="0" y="0"/>
            <a:chExt cx="2334080" cy="1571945"/>
          </a:xfrm>
        </p:grpSpPr>
        <p:sp>
          <p:nvSpPr>
            <p:cNvPr name="Freeform 3" id="3"/>
            <p:cNvSpPr/>
            <p:nvPr/>
          </p:nvSpPr>
          <p:spPr>
            <a:xfrm flipH="false" flipV="false" rot="0">
              <a:off x="0" y="0"/>
              <a:ext cx="2334080" cy="1571945"/>
            </a:xfrm>
            <a:custGeom>
              <a:avLst/>
              <a:gdLst/>
              <a:ahLst/>
              <a:cxnLst/>
              <a:rect r="r" b="b" t="t" l="l"/>
              <a:pathLst>
                <a:path h="1571945" w="2334080">
                  <a:moveTo>
                    <a:pt x="46909" y="0"/>
                  </a:moveTo>
                  <a:lnTo>
                    <a:pt x="2287170" y="0"/>
                  </a:lnTo>
                  <a:cubicBezTo>
                    <a:pt x="2313078" y="0"/>
                    <a:pt x="2334080" y="21002"/>
                    <a:pt x="2334080" y="46909"/>
                  </a:cubicBezTo>
                  <a:lnTo>
                    <a:pt x="2334080" y="1525036"/>
                  </a:lnTo>
                  <a:cubicBezTo>
                    <a:pt x="2334080" y="1550943"/>
                    <a:pt x="2313078" y="1571945"/>
                    <a:pt x="2287170" y="1571945"/>
                  </a:cubicBezTo>
                  <a:lnTo>
                    <a:pt x="46909" y="1571945"/>
                  </a:lnTo>
                  <a:cubicBezTo>
                    <a:pt x="21002" y="1571945"/>
                    <a:pt x="0" y="1550943"/>
                    <a:pt x="0" y="1525036"/>
                  </a:cubicBezTo>
                  <a:lnTo>
                    <a:pt x="0" y="46909"/>
                  </a:lnTo>
                  <a:cubicBezTo>
                    <a:pt x="0" y="21002"/>
                    <a:pt x="21002" y="0"/>
                    <a:pt x="46909" y="0"/>
                  </a:cubicBezTo>
                  <a:close/>
                </a:path>
              </a:pathLst>
            </a:custGeom>
            <a:solidFill>
              <a:srgbClr val="E2E9ED"/>
            </a:solidFill>
          </p:spPr>
        </p:sp>
        <p:sp>
          <p:nvSpPr>
            <p:cNvPr name="TextBox 4" id="4"/>
            <p:cNvSpPr txBox="true"/>
            <p:nvPr/>
          </p:nvSpPr>
          <p:spPr>
            <a:xfrm>
              <a:off x="0" y="-47625"/>
              <a:ext cx="2334080" cy="1619570"/>
            </a:xfrm>
            <a:prstGeom prst="rect">
              <a:avLst/>
            </a:prstGeom>
          </p:spPr>
          <p:txBody>
            <a:bodyPr anchor="ctr" rtlCol="false" tIns="50800" lIns="50800" bIns="50800" rIns="50800"/>
            <a:lstStyle/>
            <a:p>
              <a:pPr algn="ctr">
                <a:lnSpc>
                  <a:spcPts val="3317"/>
                </a:lnSpc>
              </a:pPr>
            </a:p>
          </p:txBody>
        </p:sp>
      </p:grpSp>
      <p:sp>
        <p:nvSpPr>
          <p:cNvPr name="Freeform 5" id="5"/>
          <p:cNvSpPr/>
          <p:nvPr/>
        </p:nvSpPr>
        <p:spPr>
          <a:xfrm flipH="false" flipV="false" rot="0">
            <a:off x="9450655" y="712388"/>
            <a:ext cx="7819031" cy="4866948"/>
          </a:xfrm>
          <a:custGeom>
            <a:avLst/>
            <a:gdLst/>
            <a:ahLst/>
            <a:cxnLst/>
            <a:rect r="r" b="b" t="t" l="l"/>
            <a:pathLst>
              <a:path h="4866948" w="7819031">
                <a:moveTo>
                  <a:pt x="0" y="0"/>
                </a:moveTo>
                <a:lnTo>
                  <a:pt x="7819031" y="0"/>
                </a:lnTo>
                <a:lnTo>
                  <a:pt x="7819031" y="4866948"/>
                </a:lnTo>
                <a:lnTo>
                  <a:pt x="0" y="4866948"/>
                </a:lnTo>
                <a:lnTo>
                  <a:pt x="0" y="0"/>
                </a:lnTo>
                <a:close/>
              </a:path>
            </a:pathLst>
          </a:custGeom>
          <a:blipFill>
            <a:blip r:embed="rId2"/>
            <a:stretch>
              <a:fillRect l="-79494" t="-115923" r="-82140" b="-20513"/>
            </a:stretch>
          </a:blipFill>
        </p:spPr>
      </p:sp>
      <p:grpSp>
        <p:nvGrpSpPr>
          <p:cNvPr name="Group 6" id="6"/>
          <p:cNvGrpSpPr/>
          <p:nvPr/>
        </p:nvGrpSpPr>
        <p:grpSpPr>
          <a:xfrm rot="0">
            <a:off x="1145008" y="4041484"/>
            <a:ext cx="7678451" cy="6245516"/>
            <a:chOff x="0" y="0"/>
            <a:chExt cx="2022308" cy="1644910"/>
          </a:xfrm>
        </p:grpSpPr>
        <p:sp>
          <p:nvSpPr>
            <p:cNvPr name="Freeform 7" id="7"/>
            <p:cNvSpPr/>
            <p:nvPr/>
          </p:nvSpPr>
          <p:spPr>
            <a:xfrm flipH="false" flipV="false" rot="0">
              <a:off x="0" y="0"/>
              <a:ext cx="2022308" cy="1644910"/>
            </a:xfrm>
            <a:custGeom>
              <a:avLst/>
              <a:gdLst/>
              <a:ahLst/>
              <a:cxnLst/>
              <a:rect r="r" b="b" t="t" l="l"/>
              <a:pathLst>
                <a:path h="1644910" w="2022308">
                  <a:moveTo>
                    <a:pt x="51422" y="0"/>
                  </a:moveTo>
                  <a:lnTo>
                    <a:pt x="1970887" y="0"/>
                  </a:lnTo>
                  <a:cubicBezTo>
                    <a:pt x="1999286" y="0"/>
                    <a:pt x="2022308" y="23022"/>
                    <a:pt x="2022308" y="51422"/>
                  </a:cubicBezTo>
                  <a:lnTo>
                    <a:pt x="2022308" y="1593488"/>
                  </a:lnTo>
                  <a:cubicBezTo>
                    <a:pt x="2022308" y="1607126"/>
                    <a:pt x="2016890" y="1620205"/>
                    <a:pt x="2007247" y="1629849"/>
                  </a:cubicBezTo>
                  <a:cubicBezTo>
                    <a:pt x="1997604" y="1639492"/>
                    <a:pt x="1984524" y="1644910"/>
                    <a:pt x="1970887" y="1644910"/>
                  </a:cubicBezTo>
                  <a:lnTo>
                    <a:pt x="51422" y="1644910"/>
                  </a:lnTo>
                  <a:cubicBezTo>
                    <a:pt x="23022" y="1644910"/>
                    <a:pt x="0" y="1621887"/>
                    <a:pt x="0" y="1593488"/>
                  </a:cubicBezTo>
                  <a:lnTo>
                    <a:pt x="0" y="51422"/>
                  </a:lnTo>
                  <a:cubicBezTo>
                    <a:pt x="0" y="37784"/>
                    <a:pt x="5418" y="24704"/>
                    <a:pt x="15061" y="15061"/>
                  </a:cubicBezTo>
                  <a:cubicBezTo>
                    <a:pt x="24704" y="5418"/>
                    <a:pt x="37784" y="0"/>
                    <a:pt x="51422" y="0"/>
                  </a:cubicBezTo>
                  <a:close/>
                </a:path>
              </a:pathLst>
            </a:custGeom>
            <a:solidFill>
              <a:srgbClr val="E2E9ED"/>
            </a:solidFill>
          </p:spPr>
        </p:sp>
        <p:sp>
          <p:nvSpPr>
            <p:cNvPr name="TextBox 8" id="8"/>
            <p:cNvSpPr txBox="true"/>
            <p:nvPr/>
          </p:nvSpPr>
          <p:spPr>
            <a:xfrm>
              <a:off x="0" y="-47625"/>
              <a:ext cx="2022308" cy="1692535"/>
            </a:xfrm>
            <a:prstGeom prst="rect">
              <a:avLst/>
            </a:prstGeom>
          </p:spPr>
          <p:txBody>
            <a:bodyPr anchor="ctr" rtlCol="false" tIns="50800" lIns="50800" bIns="50800" rIns="50800"/>
            <a:lstStyle/>
            <a:p>
              <a:pPr algn="ctr">
                <a:lnSpc>
                  <a:spcPts val="3317"/>
                </a:lnSpc>
              </a:pPr>
            </a:p>
          </p:txBody>
        </p:sp>
      </p:grpSp>
      <p:sp>
        <p:nvSpPr>
          <p:cNvPr name="Freeform 9" id="9"/>
          <p:cNvSpPr/>
          <p:nvPr/>
        </p:nvSpPr>
        <p:spPr>
          <a:xfrm flipH="false" flipV="false" rot="0">
            <a:off x="1658719" y="4387729"/>
            <a:ext cx="6692971" cy="5503110"/>
          </a:xfrm>
          <a:custGeom>
            <a:avLst/>
            <a:gdLst/>
            <a:ahLst/>
            <a:cxnLst/>
            <a:rect r="r" b="b" t="t" l="l"/>
            <a:pathLst>
              <a:path h="5503110" w="6692971">
                <a:moveTo>
                  <a:pt x="0" y="0"/>
                </a:moveTo>
                <a:lnTo>
                  <a:pt x="6692972" y="0"/>
                </a:lnTo>
                <a:lnTo>
                  <a:pt x="6692972" y="5503110"/>
                </a:lnTo>
                <a:lnTo>
                  <a:pt x="0" y="5503110"/>
                </a:lnTo>
                <a:lnTo>
                  <a:pt x="0" y="0"/>
                </a:lnTo>
                <a:close/>
              </a:path>
            </a:pathLst>
          </a:custGeom>
          <a:blipFill>
            <a:blip r:embed="rId3"/>
            <a:stretch>
              <a:fillRect l="-113191" t="-104888" r="-166663" b="-54978"/>
            </a:stretch>
          </a:blipFill>
        </p:spPr>
      </p:sp>
      <p:grpSp>
        <p:nvGrpSpPr>
          <p:cNvPr name="Group 10" id="10"/>
          <p:cNvGrpSpPr/>
          <p:nvPr/>
        </p:nvGrpSpPr>
        <p:grpSpPr>
          <a:xfrm rot="0">
            <a:off x="7272407" y="2727557"/>
            <a:ext cx="1420397" cy="563977"/>
            <a:chOff x="0" y="0"/>
            <a:chExt cx="1240067" cy="492376"/>
          </a:xfrm>
        </p:grpSpPr>
        <p:sp>
          <p:nvSpPr>
            <p:cNvPr name="Freeform 11" id="11"/>
            <p:cNvSpPr/>
            <p:nvPr/>
          </p:nvSpPr>
          <p:spPr>
            <a:xfrm flipH="false" flipV="false" rot="0">
              <a:off x="0" y="0"/>
              <a:ext cx="1240067" cy="492376"/>
            </a:xfrm>
            <a:custGeom>
              <a:avLst/>
              <a:gdLst/>
              <a:ahLst/>
              <a:cxnLst/>
              <a:rect r="r" b="b" t="t" l="l"/>
              <a:pathLst>
                <a:path h="492376" w="1240067">
                  <a:moveTo>
                    <a:pt x="1240067" y="246188"/>
                  </a:moveTo>
                  <a:lnTo>
                    <a:pt x="833667" y="0"/>
                  </a:lnTo>
                  <a:lnTo>
                    <a:pt x="833667" y="203200"/>
                  </a:lnTo>
                  <a:lnTo>
                    <a:pt x="0" y="203200"/>
                  </a:lnTo>
                  <a:lnTo>
                    <a:pt x="0" y="289176"/>
                  </a:lnTo>
                  <a:lnTo>
                    <a:pt x="833667" y="289176"/>
                  </a:lnTo>
                  <a:lnTo>
                    <a:pt x="833667" y="492376"/>
                  </a:lnTo>
                  <a:lnTo>
                    <a:pt x="1240067" y="246188"/>
                  </a:lnTo>
                  <a:close/>
                </a:path>
              </a:pathLst>
            </a:custGeom>
            <a:solidFill>
              <a:srgbClr val="045B8C"/>
            </a:solidFill>
          </p:spPr>
        </p:sp>
        <p:sp>
          <p:nvSpPr>
            <p:cNvPr name="TextBox 12" id="12"/>
            <p:cNvSpPr txBox="true"/>
            <p:nvPr/>
          </p:nvSpPr>
          <p:spPr>
            <a:xfrm>
              <a:off x="0" y="155575"/>
              <a:ext cx="1138467" cy="133601"/>
            </a:xfrm>
            <a:prstGeom prst="rect">
              <a:avLst/>
            </a:prstGeom>
          </p:spPr>
          <p:txBody>
            <a:bodyPr anchor="ctr" rtlCol="false" tIns="50800" lIns="50800" bIns="50800" rIns="50800"/>
            <a:lstStyle/>
            <a:p>
              <a:pPr algn="ctr">
                <a:lnSpc>
                  <a:spcPts val="3317"/>
                </a:lnSpc>
              </a:pPr>
            </a:p>
          </p:txBody>
        </p:sp>
      </p:grpSp>
      <p:grpSp>
        <p:nvGrpSpPr>
          <p:cNvPr name="Group 13" id="13"/>
          <p:cNvGrpSpPr/>
          <p:nvPr/>
        </p:nvGrpSpPr>
        <p:grpSpPr>
          <a:xfrm rot="0">
            <a:off x="9466873" y="7164242"/>
            <a:ext cx="1296546" cy="665291"/>
            <a:chOff x="0" y="0"/>
            <a:chExt cx="915681" cy="469860"/>
          </a:xfrm>
        </p:grpSpPr>
        <p:sp>
          <p:nvSpPr>
            <p:cNvPr name="Freeform 14" id="14"/>
            <p:cNvSpPr/>
            <p:nvPr/>
          </p:nvSpPr>
          <p:spPr>
            <a:xfrm flipH="false" flipV="false" rot="0">
              <a:off x="0" y="0"/>
              <a:ext cx="915681" cy="469860"/>
            </a:xfrm>
            <a:custGeom>
              <a:avLst/>
              <a:gdLst/>
              <a:ahLst/>
              <a:cxnLst/>
              <a:rect r="r" b="b" t="t" l="l"/>
              <a:pathLst>
                <a:path h="469860" w="915681">
                  <a:moveTo>
                    <a:pt x="0" y="234930"/>
                  </a:moveTo>
                  <a:lnTo>
                    <a:pt x="406400" y="0"/>
                  </a:lnTo>
                  <a:lnTo>
                    <a:pt x="406400" y="203200"/>
                  </a:lnTo>
                  <a:lnTo>
                    <a:pt x="915681" y="203200"/>
                  </a:lnTo>
                  <a:lnTo>
                    <a:pt x="915681" y="266660"/>
                  </a:lnTo>
                  <a:lnTo>
                    <a:pt x="406400" y="266660"/>
                  </a:lnTo>
                  <a:lnTo>
                    <a:pt x="406400" y="469860"/>
                  </a:lnTo>
                  <a:lnTo>
                    <a:pt x="0" y="234930"/>
                  </a:lnTo>
                  <a:close/>
                </a:path>
              </a:pathLst>
            </a:custGeom>
            <a:solidFill>
              <a:srgbClr val="045B8C"/>
            </a:solidFill>
          </p:spPr>
        </p:sp>
        <p:sp>
          <p:nvSpPr>
            <p:cNvPr name="TextBox 15" id="15"/>
            <p:cNvSpPr txBox="true"/>
            <p:nvPr/>
          </p:nvSpPr>
          <p:spPr>
            <a:xfrm>
              <a:off x="101600" y="155575"/>
              <a:ext cx="814081" cy="111085"/>
            </a:xfrm>
            <a:prstGeom prst="rect">
              <a:avLst/>
            </a:prstGeom>
          </p:spPr>
          <p:txBody>
            <a:bodyPr anchor="ctr" rtlCol="false" tIns="50800" lIns="50800" bIns="50800" rIns="50800"/>
            <a:lstStyle/>
            <a:p>
              <a:pPr algn="ctr">
                <a:lnSpc>
                  <a:spcPts val="3317"/>
                </a:lnSpc>
              </a:pPr>
            </a:p>
          </p:txBody>
        </p:sp>
      </p:grpSp>
      <p:sp>
        <p:nvSpPr>
          <p:cNvPr name="TextBox 16" id="16"/>
          <p:cNvSpPr txBox="true"/>
          <p:nvPr/>
        </p:nvSpPr>
        <p:spPr>
          <a:xfrm rot="0">
            <a:off x="1028700" y="643636"/>
            <a:ext cx="8115300" cy="1305241"/>
          </a:xfrm>
          <a:prstGeom prst="rect">
            <a:avLst/>
          </a:prstGeom>
        </p:spPr>
        <p:txBody>
          <a:bodyPr anchor="t" rtlCol="false" tIns="0" lIns="0" bIns="0" rIns="0">
            <a:spAutoFit/>
          </a:bodyPr>
          <a:lstStyle/>
          <a:p>
            <a:pPr>
              <a:lnSpc>
                <a:spcPts val="5232"/>
              </a:lnSpc>
            </a:pPr>
            <a:r>
              <a:rPr lang="en-US" sz="3737">
                <a:solidFill>
                  <a:srgbClr val="1A6FB0"/>
                </a:solidFill>
                <a:latin typeface="Public Sans Heavy"/>
              </a:rPr>
              <a:t>VISUALIZING THE DISTRIBUTION OF GAME ID &amp; GAME STATUS</a:t>
            </a:r>
          </a:p>
        </p:txBody>
      </p:sp>
      <p:sp>
        <p:nvSpPr>
          <p:cNvPr name="TextBox 17" id="17"/>
          <p:cNvSpPr txBox="true"/>
          <p:nvPr/>
        </p:nvSpPr>
        <p:spPr>
          <a:xfrm rot="0">
            <a:off x="1145008" y="2199134"/>
            <a:ext cx="6127399" cy="1553993"/>
          </a:xfrm>
          <a:prstGeom prst="rect">
            <a:avLst/>
          </a:prstGeom>
        </p:spPr>
        <p:txBody>
          <a:bodyPr anchor="t" rtlCol="false" tIns="0" lIns="0" bIns="0" rIns="0">
            <a:spAutoFit/>
          </a:bodyPr>
          <a:lstStyle/>
          <a:p>
            <a:pPr>
              <a:lnSpc>
                <a:spcPts val="3141"/>
              </a:lnSpc>
            </a:pPr>
            <a:r>
              <a:rPr lang="en-US" sz="2243">
                <a:solidFill>
                  <a:srgbClr val="1A6FB0"/>
                </a:solidFill>
                <a:latin typeface="Source Sans Pro"/>
              </a:rPr>
              <a:t>The Graph depicts and give insights of Number of Games played by the Players in Distribution of Game, 18750 players choose to pay only One game whereas 1250 players play twice</a:t>
            </a:r>
          </a:p>
        </p:txBody>
      </p:sp>
      <p:sp>
        <p:nvSpPr>
          <p:cNvPr name="TextBox 18" id="18"/>
          <p:cNvSpPr txBox="true"/>
          <p:nvPr/>
        </p:nvSpPr>
        <p:spPr>
          <a:xfrm rot="0">
            <a:off x="10865773" y="7290672"/>
            <a:ext cx="6833655" cy="374332"/>
          </a:xfrm>
          <a:prstGeom prst="rect">
            <a:avLst/>
          </a:prstGeom>
        </p:spPr>
        <p:txBody>
          <a:bodyPr anchor="t" rtlCol="false" tIns="0" lIns="0" bIns="0" rIns="0">
            <a:spAutoFit/>
          </a:bodyPr>
          <a:lstStyle/>
          <a:p>
            <a:pPr>
              <a:lnSpc>
                <a:spcPts val="3141"/>
              </a:lnSpc>
            </a:pPr>
            <a:r>
              <a:rPr lang="en-US" sz="2243">
                <a:solidFill>
                  <a:srgbClr val="1A6FB0"/>
                </a:solidFill>
                <a:latin typeface="Source Sans Pro"/>
              </a:rPr>
              <a:t>The Graph depicts the statistics of how the game ended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a:off x="5746797" y="1783987"/>
            <a:ext cx="6885294" cy="8153796"/>
          </a:xfrm>
          <a:prstGeom prst="rect">
            <a:avLst/>
          </a:prstGeom>
        </p:spPr>
      </p:pic>
      <p:sp>
        <p:nvSpPr>
          <p:cNvPr name="TextBox 3" id="3"/>
          <p:cNvSpPr txBox="true"/>
          <p:nvPr/>
        </p:nvSpPr>
        <p:spPr>
          <a:xfrm rot="0">
            <a:off x="4477511" y="419911"/>
            <a:ext cx="9287103" cy="1544636"/>
          </a:xfrm>
          <a:prstGeom prst="rect">
            <a:avLst/>
          </a:prstGeom>
        </p:spPr>
        <p:txBody>
          <a:bodyPr anchor="t" rtlCol="false" tIns="0" lIns="0" bIns="0" rIns="0">
            <a:spAutoFit/>
          </a:bodyPr>
          <a:lstStyle/>
          <a:p>
            <a:pPr algn="ctr">
              <a:lnSpc>
                <a:spcPts val="6212"/>
              </a:lnSpc>
            </a:pPr>
            <a:r>
              <a:rPr lang="en-US" sz="4437">
                <a:solidFill>
                  <a:srgbClr val="045B8C"/>
                </a:solidFill>
                <a:latin typeface="Public Sans Heavy"/>
              </a:rPr>
              <a:t>CHART SLIDE REPORT OF RATED &amp; UNRATED</a:t>
            </a:r>
          </a:p>
        </p:txBody>
      </p:sp>
      <p:grpSp>
        <p:nvGrpSpPr>
          <p:cNvPr name="Group 4" id="4"/>
          <p:cNvGrpSpPr/>
          <p:nvPr/>
        </p:nvGrpSpPr>
        <p:grpSpPr>
          <a:xfrm rot="0">
            <a:off x="912961" y="7528340"/>
            <a:ext cx="1919301" cy="1919301"/>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B76C7"/>
            </a:solidFill>
          </p:spPr>
        </p:sp>
      </p:grpSp>
      <p:sp>
        <p:nvSpPr>
          <p:cNvPr name="TextBox 6" id="6"/>
          <p:cNvSpPr txBox="true"/>
          <p:nvPr/>
        </p:nvSpPr>
        <p:spPr>
          <a:xfrm rot="0">
            <a:off x="3134116" y="7809173"/>
            <a:ext cx="3292164" cy="896099"/>
          </a:xfrm>
          <a:prstGeom prst="rect">
            <a:avLst/>
          </a:prstGeom>
        </p:spPr>
        <p:txBody>
          <a:bodyPr anchor="t" rtlCol="false" tIns="0" lIns="0" bIns="0" rIns="0">
            <a:spAutoFit/>
          </a:bodyPr>
          <a:lstStyle/>
          <a:p>
            <a:pPr>
              <a:lnSpc>
                <a:spcPts val="3633"/>
              </a:lnSpc>
            </a:pPr>
            <a:r>
              <a:rPr lang="en-US" sz="2595">
                <a:solidFill>
                  <a:srgbClr val="045B8C"/>
                </a:solidFill>
                <a:latin typeface="Source Sans Pro"/>
              </a:rPr>
              <a:t>80.5% Users prefer Rated Games</a:t>
            </a:r>
          </a:p>
        </p:txBody>
      </p:sp>
      <p:sp>
        <p:nvSpPr>
          <p:cNvPr name="TextBox 7" id="7"/>
          <p:cNvSpPr txBox="true"/>
          <p:nvPr/>
        </p:nvSpPr>
        <p:spPr>
          <a:xfrm rot="0">
            <a:off x="3134116" y="7333928"/>
            <a:ext cx="2686791" cy="480767"/>
          </a:xfrm>
          <a:prstGeom prst="rect">
            <a:avLst/>
          </a:prstGeom>
        </p:spPr>
        <p:txBody>
          <a:bodyPr anchor="t" rtlCol="false" tIns="0" lIns="0" bIns="0" rIns="0">
            <a:spAutoFit/>
          </a:bodyPr>
          <a:lstStyle/>
          <a:p>
            <a:pPr>
              <a:lnSpc>
                <a:spcPts val="3951"/>
              </a:lnSpc>
            </a:pPr>
            <a:r>
              <a:rPr lang="en-US" sz="2822">
                <a:solidFill>
                  <a:srgbClr val="045B8C"/>
                </a:solidFill>
                <a:latin typeface="Source Sans Pro Bold"/>
              </a:rPr>
              <a:t>Rated</a:t>
            </a:r>
          </a:p>
        </p:txBody>
      </p:sp>
      <p:sp>
        <p:nvSpPr>
          <p:cNvPr name="TextBox 8" id="8"/>
          <p:cNvSpPr txBox="true"/>
          <p:nvPr/>
        </p:nvSpPr>
        <p:spPr>
          <a:xfrm rot="0">
            <a:off x="912961" y="8071063"/>
            <a:ext cx="1919301" cy="629276"/>
          </a:xfrm>
          <a:prstGeom prst="rect">
            <a:avLst/>
          </a:prstGeom>
        </p:spPr>
        <p:txBody>
          <a:bodyPr anchor="t" rtlCol="false" tIns="0" lIns="0" bIns="0" rIns="0">
            <a:spAutoFit/>
          </a:bodyPr>
          <a:lstStyle/>
          <a:p>
            <a:pPr algn="ctr">
              <a:lnSpc>
                <a:spcPts val="5093"/>
              </a:lnSpc>
            </a:pPr>
            <a:r>
              <a:rPr lang="en-US" sz="3638">
                <a:solidFill>
                  <a:srgbClr val="FFFFFF"/>
                </a:solidFill>
                <a:latin typeface="Source Sans Pro Bold"/>
              </a:rPr>
              <a:t>80.5%</a:t>
            </a:r>
          </a:p>
        </p:txBody>
      </p:sp>
      <p:grpSp>
        <p:nvGrpSpPr>
          <p:cNvPr name="Group 9" id="9"/>
          <p:cNvGrpSpPr/>
          <p:nvPr/>
        </p:nvGrpSpPr>
        <p:grpSpPr>
          <a:xfrm rot="0">
            <a:off x="15606276" y="3195070"/>
            <a:ext cx="1948430" cy="194843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389CD"/>
            </a:solidFill>
          </p:spPr>
        </p:sp>
      </p:grpSp>
      <p:sp>
        <p:nvSpPr>
          <p:cNvPr name="TextBox 11" id="11"/>
          <p:cNvSpPr txBox="true"/>
          <p:nvPr/>
        </p:nvSpPr>
        <p:spPr>
          <a:xfrm rot="0">
            <a:off x="15852281" y="3766930"/>
            <a:ext cx="1456419" cy="628145"/>
          </a:xfrm>
          <a:prstGeom prst="rect">
            <a:avLst/>
          </a:prstGeom>
        </p:spPr>
        <p:txBody>
          <a:bodyPr anchor="t" rtlCol="false" tIns="0" lIns="0" bIns="0" rIns="0">
            <a:spAutoFit/>
          </a:bodyPr>
          <a:lstStyle/>
          <a:p>
            <a:pPr algn="ctr">
              <a:lnSpc>
                <a:spcPts val="5170"/>
              </a:lnSpc>
            </a:pPr>
            <a:r>
              <a:rPr lang="en-US" sz="3693">
                <a:solidFill>
                  <a:srgbClr val="FFFFFF"/>
                </a:solidFill>
                <a:latin typeface="Source Sans Pro Bold"/>
              </a:rPr>
              <a:t>19.5%</a:t>
            </a:r>
          </a:p>
        </p:txBody>
      </p:sp>
      <p:sp>
        <p:nvSpPr>
          <p:cNvPr name="TextBox 12" id="12"/>
          <p:cNvSpPr txBox="true"/>
          <p:nvPr/>
        </p:nvSpPr>
        <p:spPr>
          <a:xfrm rot="0">
            <a:off x="11952608" y="3480888"/>
            <a:ext cx="3342129" cy="914186"/>
          </a:xfrm>
          <a:prstGeom prst="rect">
            <a:avLst/>
          </a:prstGeom>
        </p:spPr>
        <p:txBody>
          <a:bodyPr anchor="t" rtlCol="false" tIns="0" lIns="0" bIns="0" rIns="0">
            <a:spAutoFit/>
          </a:bodyPr>
          <a:lstStyle/>
          <a:p>
            <a:pPr algn="r">
              <a:lnSpc>
                <a:spcPts val="3686"/>
              </a:lnSpc>
            </a:pPr>
            <a:r>
              <a:rPr lang="en-US" sz="2633">
                <a:solidFill>
                  <a:srgbClr val="045B8C"/>
                </a:solidFill>
                <a:latin typeface="Source Sans Pro"/>
              </a:rPr>
              <a:t>19.5% Users prefer Unrated Games</a:t>
            </a:r>
          </a:p>
        </p:txBody>
      </p:sp>
      <p:sp>
        <p:nvSpPr>
          <p:cNvPr name="TextBox 13" id="13"/>
          <p:cNvSpPr txBox="true"/>
          <p:nvPr/>
        </p:nvSpPr>
        <p:spPr>
          <a:xfrm rot="0">
            <a:off x="12673743" y="2998576"/>
            <a:ext cx="2620995" cy="489242"/>
          </a:xfrm>
          <a:prstGeom prst="rect">
            <a:avLst/>
          </a:prstGeom>
        </p:spPr>
        <p:txBody>
          <a:bodyPr anchor="t" rtlCol="false" tIns="0" lIns="0" bIns="0" rIns="0">
            <a:spAutoFit/>
          </a:bodyPr>
          <a:lstStyle/>
          <a:p>
            <a:pPr algn="r">
              <a:lnSpc>
                <a:spcPts val="4008"/>
              </a:lnSpc>
            </a:pPr>
            <a:r>
              <a:rPr lang="en-US" sz="2863">
                <a:solidFill>
                  <a:srgbClr val="045B8C"/>
                </a:solidFill>
                <a:latin typeface="Source Sans Pro Bold"/>
              </a:rPr>
              <a:t>Unrated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DAF-Km088yY</dc:identifier>
  <dcterms:modified xsi:type="dcterms:W3CDTF">2011-08-01T06:04:30Z</dcterms:modified>
  <cp:revision>1</cp:revision>
  <dc:title>Blue Modern Visual Data &amp; Chart Presentation </dc:title>
</cp:coreProperties>
</file>